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67" r:id="rId5"/>
    <p:sldId id="258" r:id="rId6"/>
    <p:sldId id="261" r:id="rId7"/>
    <p:sldId id="263" r:id="rId8"/>
    <p:sldId id="262" r:id="rId9"/>
    <p:sldId id="259" r:id="rId10"/>
    <p:sldId id="260" r:id="rId11"/>
    <p:sldId id="264" r:id="rId12"/>
    <p:sldId id="265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8777" autoAdjust="0"/>
    <p:restoredTop sz="94753" autoAdjust="0"/>
  </p:normalViewPr>
  <p:slideViewPr>
    <p:cSldViewPr>
      <p:cViewPr>
        <p:scale>
          <a:sx n="200" d="100"/>
          <a:sy n="200" d="100"/>
        </p:scale>
        <p:origin x="-690" y="1080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6.PNG>
</file>

<file path=ppt/media/image4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08/04/2013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6551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08/04/2013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1571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08/04/2013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4288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08/04/2013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9341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08/04/2013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044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08/04/2013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1901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08/04/2013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8676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08/04/2013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741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08/04/2013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3351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08/04/2013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1129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557E-83DC-4FCE-B804-B87060CCBC22}" type="datetimeFigureOut">
              <a:rPr lang="en-GB" smtClean="0"/>
              <a:t>08/04/2013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3996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F557E-83DC-4FCE-B804-B87060CCBC22}" type="datetimeFigureOut">
              <a:rPr lang="en-GB" smtClean="0"/>
              <a:t>08/04/2013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21C615-AE58-4634-B220-A2FB06E042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9626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7" Type="http://schemas.openxmlformats.org/officeDocument/2006/relationships/image" Target="../media/image44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emf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52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emf"/><Relationship Id="rId5" Type="http://schemas.openxmlformats.org/officeDocument/2006/relationships/image" Target="../media/image50.emf"/><Relationship Id="rId4" Type="http://schemas.openxmlformats.org/officeDocument/2006/relationships/image" Target="../media/image49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emf"/><Relationship Id="rId13" Type="http://schemas.openxmlformats.org/officeDocument/2006/relationships/image" Target="../media/image64.emf"/><Relationship Id="rId3" Type="http://schemas.openxmlformats.org/officeDocument/2006/relationships/image" Target="../media/image54.emf"/><Relationship Id="rId7" Type="http://schemas.openxmlformats.org/officeDocument/2006/relationships/image" Target="../media/image58.emf"/><Relationship Id="rId12" Type="http://schemas.openxmlformats.org/officeDocument/2006/relationships/image" Target="../media/image63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7.emf"/><Relationship Id="rId11" Type="http://schemas.openxmlformats.org/officeDocument/2006/relationships/image" Target="../media/image62.emf"/><Relationship Id="rId5" Type="http://schemas.openxmlformats.org/officeDocument/2006/relationships/image" Target="../media/image56.emf"/><Relationship Id="rId10" Type="http://schemas.openxmlformats.org/officeDocument/2006/relationships/image" Target="../media/image61.emf"/><Relationship Id="rId4" Type="http://schemas.openxmlformats.org/officeDocument/2006/relationships/image" Target="../media/image55.emf"/><Relationship Id="rId9" Type="http://schemas.openxmlformats.org/officeDocument/2006/relationships/image" Target="../media/image60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emf"/><Relationship Id="rId13" Type="http://schemas.openxmlformats.org/officeDocument/2006/relationships/image" Target="../media/image76.emf"/><Relationship Id="rId3" Type="http://schemas.openxmlformats.org/officeDocument/2006/relationships/image" Target="../media/image66.emf"/><Relationship Id="rId7" Type="http://schemas.openxmlformats.org/officeDocument/2006/relationships/image" Target="../media/image70.emf"/><Relationship Id="rId12" Type="http://schemas.openxmlformats.org/officeDocument/2006/relationships/image" Target="../media/image75.emf"/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9.emf"/><Relationship Id="rId11" Type="http://schemas.openxmlformats.org/officeDocument/2006/relationships/image" Target="../media/image74.emf"/><Relationship Id="rId5" Type="http://schemas.openxmlformats.org/officeDocument/2006/relationships/image" Target="../media/image68.emf"/><Relationship Id="rId10" Type="http://schemas.openxmlformats.org/officeDocument/2006/relationships/image" Target="../media/image73.emf"/><Relationship Id="rId4" Type="http://schemas.openxmlformats.org/officeDocument/2006/relationships/image" Target="../media/image67.emf"/><Relationship Id="rId9" Type="http://schemas.openxmlformats.org/officeDocument/2006/relationships/image" Target="../media/image72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emf"/><Relationship Id="rId13" Type="http://schemas.openxmlformats.org/officeDocument/2006/relationships/image" Target="../media/image88.emf"/><Relationship Id="rId3" Type="http://schemas.openxmlformats.org/officeDocument/2006/relationships/image" Target="../media/image78.emf"/><Relationship Id="rId7" Type="http://schemas.openxmlformats.org/officeDocument/2006/relationships/image" Target="../media/image82.emf"/><Relationship Id="rId12" Type="http://schemas.openxmlformats.org/officeDocument/2006/relationships/image" Target="../media/image87.emf"/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1.emf"/><Relationship Id="rId11" Type="http://schemas.openxmlformats.org/officeDocument/2006/relationships/image" Target="../media/image86.emf"/><Relationship Id="rId5" Type="http://schemas.openxmlformats.org/officeDocument/2006/relationships/image" Target="../media/image80.emf"/><Relationship Id="rId10" Type="http://schemas.openxmlformats.org/officeDocument/2006/relationships/image" Target="../media/image85.emf"/><Relationship Id="rId4" Type="http://schemas.openxmlformats.org/officeDocument/2006/relationships/image" Target="../media/image79.emf"/><Relationship Id="rId9" Type="http://schemas.openxmlformats.org/officeDocument/2006/relationships/image" Target="../media/image84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5.emf"/><Relationship Id="rId13" Type="http://schemas.openxmlformats.org/officeDocument/2006/relationships/image" Target="../media/image100.emf"/><Relationship Id="rId3" Type="http://schemas.openxmlformats.org/officeDocument/2006/relationships/image" Target="../media/image90.emf"/><Relationship Id="rId7" Type="http://schemas.openxmlformats.org/officeDocument/2006/relationships/image" Target="../media/image94.emf"/><Relationship Id="rId12" Type="http://schemas.openxmlformats.org/officeDocument/2006/relationships/image" Target="../media/image99.emf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3.emf"/><Relationship Id="rId11" Type="http://schemas.openxmlformats.org/officeDocument/2006/relationships/image" Target="../media/image98.emf"/><Relationship Id="rId5" Type="http://schemas.openxmlformats.org/officeDocument/2006/relationships/image" Target="../media/image92.emf"/><Relationship Id="rId10" Type="http://schemas.openxmlformats.org/officeDocument/2006/relationships/image" Target="../media/image97.emf"/><Relationship Id="rId4" Type="http://schemas.openxmlformats.org/officeDocument/2006/relationships/image" Target="../media/image91.emf"/><Relationship Id="rId9" Type="http://schemas.openxmlformats.org/officeDocument/2006/relationships/image" Target="../media/image96.emf"/><Relationship Id="rId14" Type="http://schemas.openxmlformats.org/officeDocument/2006/relationships/image" Target="../media/image101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8.emf"/><Relationship Id="rId3" Type="http://schemas.openxmlformats.org/officeDocument/2006/relationships/image" Target="../media/image103.emf"/><Relationship Id="rId7" Type="http://schemas.openxmlformats.org/officeDocument/2006/relationships/image" Target="../media/image107.emf"/><Relationship Id="rId12" Type="http://schemas.openxmlformats.org/officeDocument/2006/relationships/image" Target="../media/image112.emf"/><Relationship Id="rId2" Type="http://schemas.openxmlformats.org/officeDocument/2006/relationships/image" Target="../media/image10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6.emf"/><Relationship Id="rId11" Type="http://schemas.openxmlformats.org/officeDocument/2006/relationships/image" Target="../media/image111.emf"/><Relationship Id="rId5" Type="http://schemas.openxmlformats.org/officeDocument/2006/relationships/image" Target="../media/image105.emf"/><Relationship Id="rId10" Type="http://schemas.openxmlformats.org/officeDocument/2006/relationships/image" Target="../media/image110.emf"/><Relationship Id="rId4" Type="http://schemas.openxmlformats.org/officeDocument/2006/relationships/image" Target="../media/image104.emf"/><Relationship Id="rId9" Type="http://schemas.openxmlformats.org/officeDocument/2006/relationships/image" Target="../media/image109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9.emf"/><Relationship Id="rId3" Type="http://schemas.openxmlformats.org/officeDocument/2006/relationships/image" Target="../media/image114.emf"/><Relationship Id="rId7" Type="http://schemas.openxmlformats.org/officeDocument/2006/relationships/image" Target="../media/image118.emf"/><Relationship Id="rId2" Type="http://schemas.openxmlformats.org/officeDocument/2006/relationships/image" Target="../media/image11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7.emf"/><Relationship Id="rId11" Type="http://schemas.openxmlformats.org/officeDocument/2006/relationships/image" Target="../media/image122.emf"/><Relationship Id="rId5" Type="http://schemas.openxmlformats.org/officeDocument/2006/relationships/image" Target="../media/image116.emf"/><Relationship Id="rId10" Type="http://schemas.openxmlformats.org/officeDocument/2006/relationships/image" Target="../media/image121.emf"/><Relationship Id="rId4" Type="http://schemas.openxmlformats.org/officeDocument/2006/relationships/image" Target="../media/image115.emf"/><Relationship Id="rId9" Type="http://schemas.openxmlformats.org/officeDocument/2006/relationships/image" Target="../media/image120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9.emf"/><Relationship Id="rId13" Type="http://schemas.openxmlformats.org/officeDocument/2006/relationships/image" Target="../media/image134.emf"/><Relationship Id="rId3" Type="http://schemas.openxmlformats.org/officeDocument/2006/relationships/image" Target="../media/image124.emf"/><Relationship Id="rId7" Type="http://schemas.openxmlformats.org/officeDocument/2006/relationships/image" Target="../media/image128.emf"/><Relationship Id="rId12" Type="http://schemas.openxmlformats.org/officeDocument/2006/relationships/image" Target="../media/image133.emf"/><Relationship Id="rId2" Type="http://schemas.openxmlformats.org/officeDocument/2006/relationships/image" Target="../media/image12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7.emf"/><Relationship Id="rId11" Type="http://schemas.openxmlformats.org/officeDocument/2006/relationships/image" Target="../media/image132.emf"/><Relationship Id="rId5" Type="http://schemas.openxmlformats.org/officeDocument/2006/relationships/image" Target="../media/image126.emf"/><Relationship Id="rId10" Type="http://schemas.openxmlformats.org/officeDocument/2006/relationships/image" Target="../media/image131.emf"/><Relationship Id="rId4" Type="http://schemas.openxmlformats.org/officeDocument/2006/relationships/image" Target="../media/image125.emf"/><Relationship Id="rId9" Type="http://schemas.openxmlformats.org/officeDocument/2006/relationships/image" Target="../media/image130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1.emf"/><Relationship Id="rId13" Type="http://schemas.openxmlformats.org/officeDocument/2006/relationships/image" Target="../media/image146.emf"/><Relationship Id="rId3" Type="http://schemas.openxmlformats.org/officeDocument/2006/relationships/image" Target="../media/image136.emf"/><Relationship Id="rId7" Type="http://schemas.openxmlformats.org/officeDocument/2006/relationships/image" Target="../media/image140.emf"/><Relationship Id="rId12" Type="http://schemas.openxmlformats.org/officeDocument/2006/relationships/image" Target="../media/image145.emf"/><Relationship Id="rId2" Type="http://schemas.openxmlformats.org/officeDocument/2006/relationships/image" Target="../media/image13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9.emf"/><Relationship Id="rId11" Type="http://schemas.openxmlformats.org/officeDocument/2006/relationships/image" Target="../media/image144.emf"/><Relationship Id="rId5" Type="http://schemas.openxmlformats.org/officeDocument/2006/relationships/image" Target="../media/image138.emf"/><Relationship Id="rId10" Type="http://schemas.openxmlformats.org/officeDocument/2006/relationships/image" Target="../media/image143.emf"/><Relationship Id="rId4" Type="http://schemas.openxmlformats.org/officeDocument/2006/relationships/image" Target="../media/image137.emf"/><Relationship Id="rId9" Type="http://schemas.openxmlformats.org/officeDocument/2006/relationships/image" Target="../media/image142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3.emf"/><Relationship Id="rId3" Type="http://schemas.openxmlformats.org/officeDocument/2006/relationships/image" Target="../media/image148.emf"/><Relationship Id="rId7" Type="http://schemas.openxmlformats.org/officeDocument/2006/relationships/image" Target="../media/image152.emf"/><Relationship Id="rId2" Type="http://schemas.openxmlformats.org/officeDocument/2006/relationships/image" Target="../media/image14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1.emf"/><Relationship Id="rId5" Type="http://schemas.openxmlformats.org/officeDocument/2006/relationships/image" Target="../media/image150.emf"/><Relationship Id="rId4" Type="http://schemas.openxmlformats.org/officeDocument/2006/relationships/image" Target="../media/image149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5.emf"/><Relationship Id="rId7" Type="http://schemas.openxmlformats.org/officeDocument/2006/relationships/image" Target="../media/image159.emf"/><Relationship Id="rId2" Type="http://schemas.openxmlformats.org/officeDocument/2006/relationships/image" Target="../media/image15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8.emf"/><Relationship Id="rId5" Type="http://schemas.openxmlformats.org/officeDocument/2006/relationships/image" Target="../media/image157.emf"/><Relationship Id="rId4" Type="http://schemas.openxmlformats.org/officeDocument/2006/relationships/image" Target="../media/image15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15.emf"/><Relationship Id="rId7" Type="http://schemas.openxmlformats.org/officeDocument/2006/relationships/image" Target="../media/image19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Relationship Id="rId9" Type="http://schemas.openxmlformats.org/officeDocument/2006/relationships/image" Target="../media/image2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emf"/><Relationship Id="rId3" Type="http://schemas.openxmlformats.org/officeDocument/2006/relationships/image" Target="../media/image29.emf"/><Relationship Id="rId7" Type="http://schemas.openxmlformats.org/officeDocument/2006/relationships/image" Target="../media/image33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emf"/><Relationship Id="rId5" Type="http://schemas.openxmlformats.org/officeDocument/2006/relationships/image" Target="../media/image31.emf"/><Relationship Id="rId4" Type="http://schemas.openxmlformats.org/officeDocument/2006/relationships/image" Target="../media/image30.emf"/><Relationship Id="rId9" Type="http://schemas.openxmlformats.org/officeDocument/2006/relationships/image" Target="../media/image3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4664" y="179512"/>
            <a:ext cx="5829300" cy="867336"/>
          </a:xfrm>
        </p:spPr>
        <p:txBody>
          <a:bodyPr/>
          <a:lstStyle/>
          <a:p>
            <a:r>
              <a:rPr lang="en-GB" dirty="0" smtClean="0"/>
              <a:t>Incomplete alignment</a:t>
            </a: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592" y="1547664"/>
            <a:ext cx="5334000" cy="4000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1985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P-N?</a:t>
            </a:r>
            <a:endParaRPr lang="en-GB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88" y="2699791"/>
            <a:ext cx="4464496" cy="5033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54516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2976" y="2987824"/>
            <a:ext cx="3384650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05" name="Picture 2009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67" y="2739400"/>
            <a:ext cx="3384650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01748" y="425540"/>
            <a:ext cx="3752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Mantid</a:t>
            </a:r>
            <a:r>
              <a:rPr lang="en-GB" dirty="0" smtClean="0"/>
              <a:t> </a:t>
            </a:r>
            <a:r>
              <a:rPr lang="en-GB" dirty="0" err="1" smtClean="0"/>
              <a:t>vs</a:t>
            </a:r>
            <a:r>
              <a:rPr lang="en-GB" dirty="0" smtClean="0"/>
              <a:t> </a:t>
            </a:r>
            <a:r>
              <a:rPr lang="en-GB" dirty="0" err="1" smtClean="0"/>
              <a:t>Libisis</a:t>
            </a:r>
            <a:r>
              <a:rPr lang="en-GB" dirty="0" smtClean="0"/>
              <a:t> – Fe, </a:t>
            </a:r>
            <a:r>
              <a:rPr lang="en-GB" dirty="0" err="1" smtClean="0"/>
              <a:t>Ei</a:t>
            </a:r>
            <a:r>
              <a:rPr lang="en-GB" dirty="0" smtClean="0"/>
              <a:t>=400, Psi=-34:</a:t>
            </a:r>
            <a:endParaRPr lang="en-GB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672" y="1259632"/>
            <a:ext cx="282364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3524" y="1243276"/>
            <a:ext cx="282364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01" y="6340888"/>
            <a:ext cx="2618182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007" y="6156176"/>
            <a:ext cx="2985129" cy="22388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8230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80" y="1390874"/>
            <a:ext cx="5334000" cy="4000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20688" y="467544"/>
            <a:ext cx="52761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Libisis</a:t>
            </a:r>
            <a:r>
              <a:rPr lang="en-GB" dirty="0" smtClean="0"/>
              <a:t>/</a:t>
            </a:r>
            <a:r>
              <a:rPr lang="en-GB" dirty="0" err="1" smtClean="0"/>
              <a:t>Mantid</a:t>
            </a:r>
            <a:r>
              <a:rPr lang="en-GB" dirty="0" smtClean="0"/>
              <a:t> : Cut ratio = 0.88. Is this because of MV </a:t>
            </a:r>
          </a:p>
          <a:p>
            <a:r>
              <a:rPr lang="en-GB" dirty="0" smtClean="0"/>
              <a:t>Integral taken from -40 to +40 in </a:t>
            </a:r>
            <a:r>
              <a:rPr lang="en-GB" dirty="0" err="1" smtClean="0"/>
              <a:t>Mantid</a:t>
            </a:r>
            <a:r>
              <a:rPr lang="en-GB" dirty="0" smtClean="0"/>
              <a:t> and </a:t>
            </a:r>
          </a:p>
          <a:p>
            <a:r>
              <a:rPr lang="en-GB" dirty="0" smtClean="0"/>
              <a:t>-160 to 280 in </a:t>
            </a:r>
            <a:r>
              <a:rPr lang="en-GB" dirty="0" err="1" smtClean="0"/>
              <a:t>Libisis</a:t>
            </a:r>
            <a:r>
              <a:rPr lang="en-GB" dirty="0" smtClean="0"/>
              <a:t>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45486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C:\Users\wkc26243\Documents\Literature\WebPages\data\20130221141554\blob_001.aspx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728" y="559910"/>
            <a:ext cx="5238214" cy="8584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4766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32856" y="35496"/>
            <a:ext cx="2335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ALL (1,0,0) (</a:t>
            </a:r>
            <a:r>
              <a:rPr lang="en-GB" dirty="0" smtClean="0">
                <a:latin typeface="Symbol" pitchFamily="18" charset="2"/>
              </a:rPr>
              <a:t>G</a:t>
            </a:r>
            <a:r>
              <a:rPr lang="en-GB" dirty="0" smtClean="0"/>
              <a:t>H)  E=400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2989885" y="339576"/>
            <a:ext cx="621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0,y,0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000" y="67326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64517" y="323528"/>
            <a:ext cx="692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-1,y,0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5157192" y="338499"/>
            <a:ext cx="621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1,y,0</a:t>
            </a:r>
            <a:endParaRPr lang="en-GB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" y="626532"/>
            <a:ext cx="2400333" cy="1800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707831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142285" y="2633464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x,0,0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616917" y="2617416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GB" dirty="0" smtClean="0"/>
              <a:t>,-1,0</a:t>
            </a:r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5309592" y="2632387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x,1,0</a:t>
            </a:r>
            <a:endParaRPr lang="en-GB" dirty="0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298674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" y="2978959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8752" y="2978959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862211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132856" y="35496"/>
            <a:ext cx="2335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ALL (1,0,0) (</a:t>
            </a:r>
            <a:r>
              <a:rPr lang="en-GB" dirty="0" smtClean="0">
                <a:latin typeface="Symbol" pitchFamily="18" charset="2"/>
              </a:rPr>
              <a:t>G</a:t>
            </a:r>
            <a:r>
              <a:rPr lang="en-GB" dirty="0" smtClean="0"/>
              <a:t>H)  E=400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275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837819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5384" y="837819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564904" y="1121879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x,0,0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4797152" y="1121879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x,1,0</a:t>
            </a:r>
            <a:endParaRPr lang="en-GB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61" y="277180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270725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5384" y="270725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43675" y="1115616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GB" dirty="0" smtClean="0"/>
              <a:t>,-1,0</a:t>
            </a:r>
            <a:endParaRPr lang="en-GB" dirty="0"/>
          </a:p>
        </p:txBody>
      </p:sp>
      <p:sp useBgFill="1">
        <p:nvSpPr>
          <p:cNvPr id="14" name="TextBox 13"/>
          <p:cNvSpPr txBox="1"/>
          <p:nvPr/>
        </p:nvSpPr>
        <p:spPr>
          <a:xfrm>
            <a:off x="404664" y="3131840"/>
            <a:ext cx="704039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 smtClean="0"/>
              <a:t>x,0,-1</a:t>
            </a:r>
            <a:endParaRPr lang="en-GB" dirty="0"/>
          </a:p>
        </p:txBody>
      </p:sp>
      <p:sp useBgFill="1">
        <p:nvSpPr>
          <p:cNvPr id="15" name="TextBox 14"/>
          <p:cNvSpPr txBox="1"/>
          <p:nvPr/>
        </p:nvSpPr>
        <p:spPr>
          <a:xfrm>
            <a:off x="2564904" y="2987824"/>
            <a:ext cx="63350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 smtClean="0"/>
              <a:t>x,0,1</a:t>
            </a:r>
            <a:endParaRPr lang="en-GB" dirty="0"/>
          </a:p>
        </p:txBody>
      </p:sp>
      <p:sp useBgFill="1">
        <p:nvSpPr>
          <p:cNvPr id="16" name="TextBox 15"/>
          <p:cNvSpPr txBox="1"/>
          <p:nvPr/>
        </p:nvSpPr>
        <p:spPr>
          <a:xfrm>
            <a:off x="4797152" y="2978532"/>
            <a:ext cx="692369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 smtClean="0"/>
              <a:t>0,y,-1</a:t>
            </a:r>
            <a:endParaRPr lang="en-GB" dirty="0"/>
          </a:p>
        </p:txBody>
      </p:sp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471601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471601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1957" y="471601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 useBgFill="1">
        <p:nvSpPr>
          <p:cNvPr id="20" name="TextBox 19"/>
          <p:cNvSpPr txBox="1"/>
          <p:nvPr/>
        </p:nvSpPr>
        <p:spPr>
          <a:xfrm>
            <a:off x="332656" y="5004048"/>
            <a:ext cx="62183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 smtClean="0"/>
              <a:t>0,y,0</a:t>
            </a:r>
            <a:endParaRPr lang="en-GB" dirty="0"/>
          </a:p>
        </p:txBody>
      </p:sp>
      <p:sp useBgFill="1">
        <p:nvSpPr>
          <p:cNvPr id="21" name="TextBox 20"/>
          <p:cNvSpPr txBox="1"/>
          <p:nvPr/>
        </p:nvSpPr>
        <p:spPr>
          <a:xfrm>
            <a:off x="2564904" y="4932040"/>
            <a:ext cx="62183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 smtClean="0"/>
              <a:t>0,y,1</a:t>
            </a:r>
            <a:endParaRPr lang="en-GB" dirty="0"/>
          </a:p>
        </p:txBody>
      </p:sp>
      <p:sp useBgFill="1">
        <p:nvSpPr>
          <p:cNvPr id="22" name="TextBox 21"/>
          <p:cNvSpPr txBox="1"/>
          <p:nvPr/>
        </p:nvSpPr>
        <p:spPr>
          <a:xfrm>
            <a:off x="4823387" y="4932040"/>
            <a:ext cx="692369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 smtClean="0"/>
              <a:t>-1,y,0</a:t>
            </a:r>
            <a:endParaRPr lang="en-GB" dirty="0"/>
          </a:p>
        </p:txBody>
      </p:sp>
      <p:pic>
        <p:nvPicPr>
          <p:cNvPr id="3083" name="Picture 11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680444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4" name="Picture 12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872" y="680444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5" name="Picture 13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5384" y="680444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 useBgFill="1">
        <p:nvSpPr>
          <p:cNvPr id="26" name="TextBox 25"/>
          <p:cNvSpPr txBox="1"/>
          <p:nvPr/>
        </p:nvSpPr>
        <p:spPr>
          <a:xfrm>
            <a:off x="360367" y="7082988"/>
            <a:ext cx="62183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 smtClean="0"/>
              <a:t>1,y,0</a:t>
            </a:r>
            <a:endParaRPr lang="en-GB" dirty="0"/>
          </a:p>
        </p:txBody>
      </p:sp>
      <p:sp useBgFill="1">
        <p:nvSpPr>
          <p:cNvPr id="27" name="TextBox 26"/>
          <p:cNvSpPr txBox="1"/>
          <p:nvPr/>
        </p:nvSpPr>
        <p:spPr>
          <a:xfrm>
            <a:off x="2636912" y="7082988"/>
            <a:ext cx="625492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 smtClean="0"/>
              <a:t>1,0,z</a:t>
            </a:r>
            <a:endParaRPr lang="en-GB" dirty="0"/>
          </a:p>
        </p:txBody>
      </p:sp>
      <p:sp useBgFill="1">
        <p:nvSpPr>
          <p:cNvPr id="28" name="TextBox 27"/>
          <p:cNvSpPr txBox="1"/>
          <p:nvPr/>
        </p:nvSpPr>
        <p:spPr>
          <a:xfrm>
            <a:off x="4819732" y="7082988"/>
            <a:ext cx="696024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 smtClean="0"/>
              <a:t>0,-1,z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3144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32856" y="35496"/>
            <a:ext cx="2335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ALL (1,0,0) (</a:t>
            </a:r>
            <a:r>
              <a:rPr lang="en-GB" dirty="0" smtClean="0">
                <a:latin typeface="Symbol" pitchFamily="18" charset="2"/>
              </a:rPr>
              <a:t>G</a:t>
            </a:r>
            <a:r>
              <a:rPr lang="en-GB" dirty="0" smtClean="0"/>
              <a:t>H)  E=787</a:t>
            </a:r>
            <a:endParaRPr lang="en-GB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6115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9000" y="6115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6115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553885" y="833847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x,0,0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4786133" y="833847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x,1,0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32656" y="827584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GB" dirty="0" smtClean="0"/>
              <a:t>,-1,0</a:t>
            </a:r>
            <a:endParaRPr lang="en-GB" dirty="0"/>
          </a:p>
        </p:txBody>
      </p:sp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243393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9000" y="243393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243393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332656" y="2690500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x,0,-1</a:t>
            </a:r>
            <a:endParaRPr lang="en-GB" dirty="0"/>
          </a:p>
        </p:txBody>
      </p:sp>
      <p:sp>
        <p:nvSpPr>
          <p:cNvPr id="13" name="TextBox 12"/>
          <p:cNvSpPr txBox="1"/>
          <p:nvPr/>
        </p:nvSpPr>
        <p:spPr>
          <a:xfrm>
            <a:off x="2564904" y="2699792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x,0,1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4741185" y="2699792"/>
            <a:ext cx="692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0,y,-1</a:t>
            </a:r>
            <a:endParaRPr lang="en-GB" dirty="0"/>
          </a:p>
        </p:txBody>
      </p:sp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3136" y="423982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5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423982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6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423982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332656" y="4499992"/>
            <a:ext cx="692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-1,y,0</a:t>
            </a:r>
            <a:endParaRPr lang="en-GB" dirty="0"/>
          </a:p>
        </p:txBody>
      </p:sp>
      <p:sp>
        <p:nvSpPr>
          <p:cNvPr id="19" name="TextBox 18"/>
          <p:cNvSpPr txBox="1"/>
          <p:nvPr/>
        </p:nvSpPr>
        <p:spPr>
          <a:xfrm>
            <a:off x="2592615" y="4499992"/>
            <a:ext cx="621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0,y,0</a:t>
            </a:r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4797152" y="4499992"/>
            <a:ext cx="621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0,y,0</a:t>
            </a:r>
            <a:endParaRPr lang="en-GB" dirty="0"/>
          </a:p>
        </p:txBody>
      </p:sp>
      <p:pic>
        <p:nvPicPr>
          <p:cNvPr id="4107" name="Picture 11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62282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10" name="Picture 14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9000" y="62282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12" name="Picture 16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62282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7" name="TextBox 26"/>
          <p:cNvSpPr txBox="1"/>
          <p:nvPr/>
        </p:nvSpPr>
        <p:spPr>
          <a:xfrm>
            <a:off x="332656" y="6506924"/>
            <a:ext cx="621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</a:t>
            </a:r>
            <a:r>
              <a:rPr lang="en-GB" dirty="0" smtClean="0"/>
              <a:t>,y,0</a:t>
            </a:r>
            <a:endParaRPr lang="en-GB" dirty="0"/>
          </a:p>
        </p:txBody>
      </p:sp>
      <p:sp>
        <p:nvSpPr>
          <p:cNvPr id="28" name="TextBox 27"/>
          <p:cNvSpPr txBox="1"/>
          <p:nvPr/>
        </p:nvSpPr>
        <p:spPr>
          <a:xfrm>
            <a:off x="2564904" y="6506924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1,0,z</a:t>
            </a:r>
            <a:endParaRPr lang="en-GB" dirty="0"/>
          </a:p>
        </p:txBody>
      </p:sp>
      <p:sp>
        <p:nvSpPr>
          <p:cNvPr id="29" name="TextBox 28"/>
          <p:cNvSpPr txBox="1"/>
          <p:nvPr/>
        </p:nvSpPr>
        <p:spPr>
          <a:xfrm>
            <a:off x="4797152" y="6506924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0,1,z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63590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1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000" y="44279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060848" y="192784"/>
            <a:ext cx="2452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ALL (1,0,0) (</a:t>
            </a:r>
            <a:r>
              <a:rPr lang="en-GB" dirty="0" smtClean="0">
                <a:latin typeface="Symbol" pitchFamily="18" charset="2"/>
              </a:rPr>
              <a:t>G</a:t>
            </a:r>
            <a:r>
              <a:rPr lang="en-GB" dirty="0" smtClean="0"/>
              <a:t>H)  E=1371</a:t>
            </a:r>
            <a:endParaRPr lang="en-GB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68356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9140" y="68356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68356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553885" y="962308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x,0,0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4786133" y="962308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x,1,0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32656" y="956045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GB" dirty="0" smtClean="0"/>
              <a:t>,-1,0</a:t>
            </a:r>
            <a:endParaRPr lang="en-GB" dirty="0"/>
          </a:p>
        </p:txBody>
      </p:sp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255597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9140" y="255597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255597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416334" y="2825224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x,0,-1</a:t>
            </a:r>
            <a:endParaRPr lang="en-GB" dirty="0"/>
          </a:p>
        </p:txBody>
      </p:sp>
      <p:sp>
        <p:nvSpPr>
          <p:cNvPr id="13" name="TextBox 12"/>
          <p:cNvSpPr txBox="1"/>
          <p:nvPr/>
        </p:nvSpPr>
        <p:spPr>
          <a:xfrm>
            <a:off x="2648582" y="2834516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x,0,1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4824863" y="2834516"/>
            <a:ext cx="692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0,y,-1</a:t>
            </a:r>
            <a:endParaRPr lang="en-GB" dirty="0"/>
          </a:p>
        </p:txBody>
      </p:sp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44279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9" name="Picture 9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9140" y="44279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358891" y="4706724"/>
            <a:ext cx="621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0</a:t>
            </a:r>
            <a:r>
              <a:rPr lang="en-GB" dirty="0" smtClean="0"/>
              <a:t>,y,0</a:t>
            </a:r>
            <a:endParaRPr lang="en-GB" dirty="0"/>
          </a:p>
        </p:txBody>
      </p:sp>
      <p:sp>
        <p:nvSpPr>
          <p:cNvPr id="19" name="TextBox 18"/>
          <p:cNvSpPr txBox="1"/>
          <p:nvPr/>
        </p:nvSpPr>
        <p:spPr>
          <a:xfrm>
            <a:off x="2618850" y="4706724"/>
            <a:ext cx="621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0,y,1</a:t>
            </a:r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5111419" y="4706724"/>
            <a:ext cx="621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</a:t>
            </a:r>
            <a:r>
              <a:rPr lang="en-GB" dirty="0" smtClean="0"/>
              <a:t>,y,0</a:t>
            </a:r>
            <a:endParaRPr lang="en-GB" dirty="0"/>
          </a:p>
        </p:txBody>
      </p:sp>
      <p:pic>
        <p:nvPicPr>
          <p:cNvPr id="5132" name="Picture 12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9000" y="637230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33" name="Picture 13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637230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34" name="Picture 1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637230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TextBox 24"/>
          <p:cNvSpPr txBox="1"/>
          <p:nvPr/>
        </p:nvSpPr>
        <p:spPr>
          <a:xfrm>
            <a:off x="332656" y="6650940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0,-1,z</a:t>
            </a:r>
            <a:endParaRPr lang="en-GB" dirty="0"/>
          </a:p>
        </p:txBody>
      </p:sp>
      <p:sp>
        <p:nvSpPr>
          <p:cNvPr id="26" name="TextBox 25"/>
          <p:cNvSpPr txBox="1"/>
          <p:nvPr/>
        </p:nvSpPr>
        <p:spPr>
          <a:xfrm>
            <a:off x="2564904" y="6650940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00B050"/>
                </a:solidFill>
              </a:rPr>
              <a:t>1,0,z</a:t>
            </a:r>
            <a:endParaRPr lang="en-GB" dirty="0">
              <a:solidFill>
                <a:srgbClr val="00B05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97152" y="6650940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0,1,z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17539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72816" y="35496"/>
            <a:ext cx="2771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ALL (1/2,1/2,0) (</a:t>
            </a:r>
            <a:r>
              <a:rPr lang="en-GB" dirty="0" smtClean="0">
                <a:latin typeface="Symbol" pitchFamily="18" charset="2"/>
              </a:rPr>
              <a:t>GN</a:t>
            </a:r>
            <a:r>
              <a:rPr lang="en-GB" dirty="0" smtClean="0"/>
              <a:t>)  E=787</a:t>
            </a:r>
            <a:endParaRPr lang="en-GB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53295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4729" y="53295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53295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8376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3521" y="248376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248376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60648" y="786934"/>
            <a:ext cx="1297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-1,1,0 -&gt;k++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2492896" y="755576"/>
            <a:ext cx="1226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0,0,0 -&gt;k++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4769149" y="755576"/>
            <a:ext cx="1297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</a:t>
            </a:r>
            <a:r>
              <a:rPr lang="en-GB" dirty="0" smtClean="0"/>
              <a:t>,-1,0 -&gt;k++</a:t>
            </a:r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332656" y="2762508"/>
            <a:ext cx="1226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0,0,1 -&gt;k++</a:t>
            </a:r>
            <a:endParaRPr lang="en-GB" dirty="0"/>
          </a:p>
        </p:txBody>
      </p:sp>
      <p:sp>
        <p:nvSpPr>
          <p:cNvPr id="13" name="TextBox 12"/>
          <p:cNvSpPr txBox="1"/>
          <p:nvPr/>
        </p:nvSpPr>
        <p:spPr>
          <a:xfrm>
            <a:off x="2492896" y="2762508"/>
            <a:ext cx="1297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0,0,-1 -&gt;k++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4769149" y="2699792"/>
            <a:ext cx="1180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0,0,1 -&gt;k+-</a:t>
            </a:r>
            <a:endParaRPr lang="en-GB" dirty="0"/>
          </a:p>
        </p:txBody>
      </p:sp>
      <p:pic>
        <p:nvPicPr>
          <p:cNvPr id="615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434409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3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1128" y="434409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4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4449" y="4344092"/>
            <a:ext cx="253266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485056" y="4634716"/>
            <a:ext cx="1180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0,0,0 -&gt;k+-</a:t>
            </a:r>
            <a:endParaRPr lang="en-GB" dirty="0"/>
          </a:p>
        </p:txBody>
      </p:sp>
      <p:sp>
        <p:nvSpPr>
          <p:cNvPr id="19" name="TextBox 18"/>
          <p:cNvSpPr txBox="1"/>
          <p:nvPr/>
        </p:nvSpPr>
        <p:spPr>
          <a:xfrm>
            <a:off x="2564904" y="4572000"/>
            <a:ext cx="1250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0,0,-1 -&gt;k+-</a:t>
            </a:r>
            <a:endParaRPr lang="en-GB" dirty="0"/>
          </a:p>
        </p:txBody>
      </p:sp>
      <p:sp useBgFill="1">
        <p:nvSpPr>
          <p:cNvPr id="20" name="TextBox 19"/>
          <p:cNvSpPr txBox="1"/>
          <p:nvPr/>
        </p:nvSpPr>
        <p:spPr>
          <a:xfrm>
            <a:off x="5013176" y="4499992"/>
            <a:ext cx="1180131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 smtClean="0"/>
              <a:t>1,1,0 -&gt;k+-</a:t>
            </a:r>
            <a:endParaRPr lang="en-GB" dirty="0"/>
          </a:p>
        </p:txBody>
      </p:sp>
      <p:pic>
        <p:nvPicPr>
          <p:cNvPr id="6155" name="Picture 11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7" t="406" r="5991" b="5267"/>
          <a:stretch/>
        </p:blipFill>
        <p:spPr bwMode="auto">
          <a:xfrm>
            <a:off x="260648" y="6311055"/>
            <a:ext cx="3120615" cy="25288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Straight Connector 6"/>
          <p:cNvCxnSpPr/>
          <p:nvPr/>
        </p:nvCxnSpPr>
        <p:spPr>
          <a:xfrm flipH="1">
            <a:off x="4437112" y="2483768"/>
            <a:ext cx="1944216" cy="165618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437112" y="2483768"/>
            <a:ext cx="2016224" cy="165618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2276872" y="4427984"/>
            <a:ext cx="2016224" cy="165618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>
            <a:off x="2276872" y="4427984"/>
            <a:ext cx="1944216" cy="165618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ular Callout 14"/>
          <p:cNvSpPr/>
          <p:nvPr/>
        </p:nvSpPr>
        <p:spPr>
          <a:xfrm>
            <a:off x="1381110" y="6736020"/>
            <a:ext cx="923186" cy="28803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800" dirty="0" smtClean="0">
                <a:solidFill>
                  <a:schemeClr val="tx1"/>
                </a:solidFill>
                <a:latin typeface="Times New Roman" pitchFamily="18" charset="0"/>
              </a:rPr>
              <a:t>(1,1,0)-&gt;(-1,0,0)</a:t>
            </a:r>
            <a:endParaRPr lang="en-GB" sz="800" dirty="0">
              <a:solidFill>
                <a:schemeClr val="tx1"/>
              </a:solidFill>
              <a:latin typeface="Times New Roman" pitchFamily="18" charset="0"/>
            </a:endParaRPr>
          </a:p>
        </p:txBody>
      </p:sp>
      <p:pic>
        <p:nvPicPr>
          <p:cNvPr id="6156" name="Picture 12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952" y="6329683"/>
            <a:ext cx="1920000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7" name="Picture 13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8201" y="6299967"/>
            <a:ext cx="1920000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58" name="Picture 14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5567" y="7696380"/>
            <a:ext cx="1920000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836422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72816" y="35496"/>
            <a:ext cx="2888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ALL (1/2,1/2,0) (</a:t>
            </a:r>
            <a:r>
              <a:rPr lang="en-GB" dirty="0" smtClean="0">
                <a:latin typeface="Symbol" pitchFamily="18" charset="2"/>
              </a:rPr>
              <a:t>GN</a:t>
            </a:r>
            <a:r>
              <a:rPr lang="en-GB" dirty="0" smtClean="0"/>
              <a:t>)  E=1371</a:t>
            </a:r>
            <a:endParaRPr lang="en-GB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6115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872" y="6115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000" y="6115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32656" y="858942"/>
            <a:ext cx="1297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-1,1,0 -&gt;k++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2564904" y="827584"/>
            <a:ext cx="1226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0,0,0 -&gt;k++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4868089" y="251520"/>
            <a:ext cx="1297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</a:t>
            </a:r>
            <a:r>
              <a:rPr lang="en-GB" dirty="0" smtClean="0"/>
              <a:t>,-1,0 -&gt;k++</a:t>
            </a:r>
            <a:endParaRPr lang="en-GB" dirty="0"/>
          </a:p>
        </p:txBody>
      </p:sp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255577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255577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000" y="255577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904" y="467595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7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20" y="464400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4869160" y="2699792"/>
            <a:ext cx="1180131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00B050"/>
                </a:solidFill>
              </a:rPr>
              <a:t>1,1,0 -&gt;k+-</a:t>
            </a:r>
            <a:endParaRPr lang="en-GB" dirty="0">
              <a:solidFill>
                <a:srgbClr val="00B05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32656" y="2771800"/>
            <a:ext cx="1180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0,0,0 -&gt;k+-</a:t>
            </a:r>
            <a:endParaRPr lang="en-GB" dirty="0"/>
          </a:p>
        </p:txBody>
      </p:sp>
      <p:sp>
        <p:nvSpPr>
          <p:cNvPr id="17" name="TextBox 16"/>
          <p:cNvSpPr txBox="1"/>
          <p:nvPr/>
        </p:nvSpPr>
        <p:spPr>
          <a:xfrm>
            <a:off x="2636912" y="2771800"/>
            <a:ext cx="1321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-1,-1,0 -&gt;k+-</a:t>
            </a:r>
            <a:endParaRPr lang="en-GB" dirty="0"/>
          </a:p>
        </p:txBody>
      </p:sp>
      <p:pic>
        <p:nvPicPr>
          <p:cNvPr id="7178" name="Picture 10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6732240"/>
            <a:ext cx="1449577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80871" y="6732240"/>
            <a:ext cx="10374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 err="1" smtClean="0"/>
              <a:t>Ei</a:t>
            </a:r>
            <a:r>
              <a:rPr lang="en-GB" sz="1000" dirty="0" smtClean="0"/>
              <a:t>=200+20, </a:t>
            </a:r>
            <a:r>
              <a:rPr lang="en-GB" sz="1000" dirty="0" err="1" smtClean="0"/>
              <a:t>kx</a:t>
            </a:r>
            <a:r>
              <a:rPr lang="en-GB" sz="1000" dirty="0" smtClean="0"/>
              <a:t>=1</a:t>
            </a:r>
            <a:endParaRPr lang="en-GB" sz="1000" dirty="0"/>
          </a:p>
        </p:txBody>
      </p:sp>
      <p:pic>
        <p:nvPicPr>
          <p:cNvPr id="7179" name="Picture 11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415" y="6732440"/>
            <a:ext cx="1449577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2060848" y="6732240"/>
            <a:ext cx="10374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 err="1" smtClean="0"/>
              <a:t>Ei</a:t>
            </a:r>
            <a:r>
              <a:rPr lang="en-GB" sz="1000" dirty="0" smtClean="0"/>
              <a:t>=220+20, </a:t>
            </a:r>
            <a:r>
              <a:rPr lang="en-GB" sz="1000" dirty="0" err="1" smtClean="0"/>
              <a:t>kx</a:t>
            </a:r>
            <a:r>
              <a:rPr lang="en-GB" sz="1000" dirty="0" smtClean="0"/>
              <a:t>=1</a:t>
            </a:r>
            <a:endParaRPr lang="en-GB" sz="1000" dirty="0"/>
          </a:p>
        </p:txBody>
      </p:sp>
      <p:pic>
        <p:nvPicPr>
          <p:cNvPr id="7180" name="Picture 12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2039" y="6732240"/>
            <a:ext cx="1449577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3573016" y="6732240"/>
            <a:ext cx="10374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 err="1" smtClean="0"/>
              <a:t>Ei</a:t>
            </a:r>
            <a:r>
              <a:rPr lang="en-GB" sz="1000" dirty="0" smtClean="0"/>
              <a:t>=240+40, </a:t>
            </a:r>
            <a:r>
              <a:rPr lang="en-GB" sz="1000" dirty="0" err="1" smtClean="0"/>
              <a:t>kx</a:t>
            </a:r>
            <a:r>
              <a:rPr lang="en-GB" sz="1000" dirty="0" smtClean="0"/>
              <a:t>=1</a:t>
            </a:r>
            <a:endParaRPr lang="en-GB" sz="1000" dirty="0"/>
          </a:p>
        </p:txBody>
      </p:sp>
      <p:sp>
        <p:nvSpPr>
          <p:cNvPr id="5" name="Rectangle 4"/>
          <p:cNvSpPr/>
          <p:nvPr/>
        </p:nvSpPr>
        <p:spPr>
          <a:xfrm rot="18447454">
            <a:off x="2381854" y="7156169"/>
            <a:ext cx="144016" cy="118837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0" name="Straight Arrow Connector 9"/>
          <p:cNvCxnSpPr>
            <a:stCxn id="5" idx="0"/>
          </p:cNvCxnSpPr>
          <p:nvPr/>
        </p:nvCxnSpPr>
        <p:spPr>
          <a:xfrm flipV="1">
            <a:off x="1982194" y="6372200"/>
            <a:ext cx="597385" cy="10167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620688" y="7388987"/>
            <a:ext cx="216024" cy="216024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476672" y="7605011"/>
            <a:ext cx="216024" cy="78341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74849" y="8270830"/>
            <a:ext cx="19298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/>
              <a:t>The reason for increase </a:t>
            </a:r>
          </a:p>
          <a:p>
            <a:r>
              <a:rPr lang="en-GB" sz="1400" dirty="0" smtClean="0"/>
              <a:t>in intensity in this area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059798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677424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Ei400 </a:t>
            </a:r>
            <a:r>
              <a:rPr lang="en-GB" dirty="0" err="1" smtClean="0"/>
              <a:t>vs</a:t>
            </a:r>
            <a:r>
              <a:rPr lang="en-GB" dirty="0" smtClean="0"/>
              <a:t> Ei800 &lt;0,1,0&gt; (</a:t>
            </a:r>
            <a:r>
              <a:rPr lang="en-GB" dirty="0">
                <a:latin typeface="Symbol" pitchFamily="18" charset="2"/>
              </a:rPr>
              <a:t>G</a:t>
            </a:r>
            <a:r>
              <a:rPr lang="en-GB" dirty="0" smtClean="0"/>
              <a:t>H)</a:t>
            </a:r>
            <a:endParaRPr lang="en-GB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259632"/>
            <a:ext cx="4755232" cy="3566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682" y="4847864"/>
            <a:ext cx="5133867" cy="385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58637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04" name="Picture 1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918159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205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8628" y="918159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206" name="Picture 1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5384" y="918159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132856" y="35496"/>
            <a:ext cx="2335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ALL (1,0,0) (</a:t>
            </a:r>
            <a:r>
              <a:rPr lang="en-GB" dirty="0" smtClean="0">
                <a:latin typeface="Symbol" pitchFamily="18" charset="2"/>
              </a:rPr>
              <a:t>G</a:t>
            </a:r>
            <a:r>
              <a:rPr lang="en-GB" dirty="0" smtClean="0"/>
              <a:t>H)  E=400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361235" y="539552"/>
            <a:ext cx="1145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BZ (-2,0,0)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036420" y="1156266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-&gt;0,1,0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2739006" y="1231176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-&gt;1,0,0</a:t>
            </a:r>
            <a:endParaRPr lang="en-GB" dirty="0"/>
          </a:p>
        </p:txBody>
      </p:sp>
      <p:sp useBgFill="1">
        <p:nvSpPr>
          <p:cNvPr id="9" name="TextBox 8"/>
          <p:cNvSpPr txBox="1"/>
          <p:nvPr/>
        </p:nvSpPr>
        <p:spPr>
          <a:xfrm>
            <a:off x="5440045" y="899592"/>
            <a:ext cx="94128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-&gt;0,0,1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2672001" y="533673"/>
            <a:ext cx="1075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BZ (0,2,0)</a:t>
            </a:r>
            <a:endParaRPr lang="en-GB" dirty="0"/>
          </a:p>
        </p:txBody>
      </p:sp>
      <p:sp>
        <p:nvSpPr>
          <p:cNvPr id="30" name="TextBox 29"/>
          <p:cNvSpPr txBox="1"/>
          <p:nvPr/>
        </p:nvSpPr>
        <p:spPr>
          <a:xfrm>
            <a:off x="4945994" y="530260"/>
            <a:ext cx="1145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BZ (0,-2,0)</a:t>
            </a:r>
            <a:endParaRPr lang="en-GB" dirty="0"/>
          </a:p>
        </p:txBody>
      </p:sp>
      <p:pic>
        <p:nvPicPr>
          <p:cNvPr id="8207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291601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2" name="TextBox 31"/>
          <p:cNvSpPr txBox="1"/>
          <p:nvPr/>
        </p:nvSpPr>
        <p:spPr>
          <a:xfrm>
            <a:off x="338958" y="2627784"/>
            <a:ext cx="1075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BZ (2,0,0)</a:t>
            </a:r>
            <a:endParaRPr lang="en-GB" dirty="0"/>
          </a:p>
        </p:txBody>
      </p:sp>
      <p:sp useBgFill="1">
        <p:nvSpPr>
          <p:cNvPr id="33" name="TextBox 32"/>
          <p:cNvSpPr txBox="1"/>
          <p:nvPr/>
        </p:nvSpPr>
        <p:spPr>
          <a:xfrm>
            <a:off x="1263581" y="2915816"/>
            <a:ext cx="94128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-&gt;0,0,1</a:t>
            </a:r>
            <a:endParaRPr lang="en-GB" dirty="0"/>
          </a:p>
        </p:txBody>
      </p:sp>
      <p:pic>
        <p:nvPicPr>
          <p:cNvPr id="8208" name="Picture 1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82" y="486003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209" name="Picture 1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864" y="486003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210" name="Picture 1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3037" y="486003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7" name="TextBox 36"/>
          <p:cNvSpPr txBox="1"/>
          <p:nvPr/>
        </p:nvSpPr>
        <p:spPr>
          <a:xfrm>
            <a:off x="2539196" y="4427984"/>
            <a:ext cx="1216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BZ (-1,-1,0)</a:t>
            </a:r>
            <a:endParaRPr lang="en-GB" dirty="0"/>
          </a:p>
        </p:txBody>
      </p:sp>
      <p:sp useBgFill="1">
        <p:nvSpPr>
          <p:cNvPr id="38" name="TextBox 37"/>
          <p:cNvSpPr txBox="1"/>
          <p:nvPr/>
        </p:nvSpPr>
        <p:spPr>
          <a:xfrm>
            <a:off x="471493" y="5148064"/>
            <a:ext cx="94128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-&gt;1,0,0</a:t>
            </a:r>
            <a:endParaRPr lang="en-GB" dirty="0"/>
          </a:p>
        </p:txBody>
      </p:sp>
      <p:sp useBgFill="1">
        <p:nvSpPr>
          <p:cNvPr id="40" name="TextBox 39"/>
          <p:cNvSpPr txBox="1"/>
          <p:nvPr/>
        </p:nvSpPr>
        <p:spPr>
          <a:xfrm>
            <a:off x="3135789" y="5076056"/>
            <a:ext cx="94128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-&gt;0,1,0</a:t>
            </a:r>
            <a:endParaRPr lang="en-GB" dirty="0"/>
          </a:p>
        </p:txBody>
      </p:sp>
      <p:sp useBgFill="1">
        <p:nvSpPr>
          <p:cNvPr id="41" name="TextBox 40"/>
          <p:cNvSpPr txBox="1"/>
          <p:nvPr/>
        </p:nvSpPr>
        <p:spPr>
          <a:xfrm>
            <a:off x="5152013" y="5148064"/>
            <a:ext cx="94128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-&gt;0,0,1</a:t>
            </a:r>
            <a:endParaRPr lang="en-GB" dirty="0"/>
          </a:p>
        </p:txBody>
      </p:sp>
      <p:pic>
        <p:nvPicPr>
          <p:cNvPr id="8211" name="Picture 1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709168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212" name="Picture 2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872" y="709168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5" name="TextBox 44"/>
          <p:cNvSpPr txBox="1"/>
          <p:nvPr/>
        </p:nvSpPr>
        <p:spPr>
          <a:xfrm>
            <a:off x="2074912" y="6722354"/>
            <a:ext cx="1145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BZ (-1,1,0)</a:t>
            </a:r>
            <a:endParaRPr lang="en-GB" dirty="0"/>
          </a:p>
        </p:txBody>
      </p:sp>
      <p:sp useBgFill="1">
        <p:nvSpPr>
          <p:cNvPr id="46" name="TextBox 45"/>
          <p:cNvSpPr txBox="1"/>
          <p:nvPr/>
        </p:nvSpPr>
        <p:spPr>
          <a:xfrm>
            <a:off x="975549" y="7371020"/>
            <a:ext cx="94128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-&gt;1,0,0</a:t>
            </a:r>
            <a:endParaRPr lang="en-GB" dirty="0"/>
          </a:p>
        </p:txBody>
      </p:sp>
      <p:sp useBgFill="1">
        <p:nvSpPr>
          <p:cNvPr id="47" name="TextBox 46"/>
          <p:cNvSpPr txBox="1"/>
          <p:nvPr/>
        </p:nvSpPr>
        <p:spPr>
          <a:xfrm>
            <a:off x="2996952" y="7371020"/>
            <a:ext cx="94128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-&gt;0,1,0</a:t>
            </a:r>
            <a:endParaRPr lang="en-GB" dirty="0"/>
          </a:p>
        </p:txBody>
      </p:sp>
      <p:sp>
        <p:nvSpPr>
          <p:cNvPr id="48" name="TextBox 47"/>
          <p:cNvSpPr txBox="1"/>
          <p:nvPr/>
        </p:nvSpPr>
        <p:spPr>
          <a:xfrm>
            <a:off x="5019478" y="6804248"/>
            <a:ext cx="1216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BZ (-1,0,-1)</a:t>
            </a:r>
            <a:endParaRPr lang="en-GB" dirty="0"/>
          </a:p>
        </p:txBody>
      </p:sp>
      <p:pic>
        <p:nvPicPr>
          <p:cNvPr id="8214" name="Picture 22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716448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 useBgFill="1">
        <p:nvSpPr>
          <p:cNvPr id="50" name="TextBox 49"/>
          <p:cNvSpPr txBox="1"/>
          <p:nvPr/>
        </p:nvSpPr>
        <p:spPr>
          <a:xfrm>
            <a:off x="5296029" y="7443028"/>
            <a:ext cx="94128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-&gt;0,1,0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28526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39" y="6928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2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8511" y="63051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132856" y="35496"/>
            <a:ext cx="2335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ALL (1,0,0) (</a:t>
            </a:r>
            <a:r>
              <a:rPr lang="en-GB" dirty="0" smtClean="0">
                <a:latin typeface="Symbol" pitchFamily="18" charset="2"/>
              </a:rPr>
              <a:t>G</a:t>
            </a:r>
            <a:r>
              <a:rPr lang="en-GB" dirty="0" smtClean="0"/>
              <a:t>H)  E=400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1707110" y="323528"/>
            <a:ext cx="1145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BZ (-1,0,1)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908720" y="899592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-&gt;0,1,0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140968" y="899592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-&gt;0,0,1</a:t>
            </a:r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5085184" y="404828"/>
            <a:ext cx="1216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BZ (0,-1,-1)</a:t>
            </a:r>
            <a:endParaRPr lang="en-GB" dirty="0"/>
          </a:p>
        </p:txBody>
      </p:sp>
      <p:sp>
        <p:nvSpPr>
          <p:cNvPr id="13" name="TextBox 12"/>
          <p:cNvSpPr txBox="1"/>
          <p:nvPr/>
        </p:nvSpPr>
        <p:spPr>
          <a:xfrm>
            <a:off x="490750" y="2492860"/>
            <a:ext cx="1216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BZ (0,-1,-1)</a:t>
            </a:r>
            <a:endParaRPr lang="en-GB" dirty="0"/>
          </a:p>
        </p:txBody>
      </p:sp>
      <p:pic>
        <p:nvPicPr>
          <p:cNvPr id="9223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6928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4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277180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4941168" y="899592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-&gt;1,0,0</a:t>
            </a:r>
            <a:endParaRPr lang="en-GB" dirty="0"/>
          </a:p>
        </p:txBody>
      </p:sp>
      <p:sp>
        <p:nvSpPr>
          <p:cNvPr id="17" name="TextBox 16"/>
          <p:cNvSpPr txBox="1"/>
          <p:nvPr/>
        </p:nvSpPr>
        <p:spPr>
          <a:xfrm>
            <a:off x="615509" y="3059832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-&gt;0,1,0</a:t>
            </a:r>
            <a:endParaRPr lang="en-GB" dirty="0"/>
          </a:p>
        </p:txBody>
      </p:sp>
      <p:sp>
        <p:nvSpPr>
          <p:cNvPr id="18" name="TextBox 17"/>
          <p:cNvSpPr txBox="1"/>
          <p:nvPr/>
        </p:nvSpPr>
        <p:spPr>
          <a:xfrm>
            <a:off x="2883198" y="4634916"/>
            <a:ext cx="1145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BZ (0,-1,1)</a:t>
            </a:r>
            <a:endParaRPr lang="en-GB" dirty="0"/>
          </a:p>
        </p:txBody>
      </p:sp>
      <p:pic>
        <p:nvPicPr>
          <p:cNvPr id="9225" name="Picture 9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0" y="500404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6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000" y="500404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7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1128" y="500424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476672" y="5282788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-&gt;1,0,0</a:t>
            </a:r>
            <a:endParaRPr lang="en-GB" dirty="0"/>
          </a:p>
        </p:txBody>
      </p:sp>
      <p:sp>
        <p:nvSpPr>
          <p:cNvPr id="24" name="TextBox 23"/>
          <p:cNvSpPr txBox="1"/>
          <p:nvPr/>
        </p:nvSpPr>
        <p:spPr>
          <a:xfrm>
            <a:off x="2780928" y="5220072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-&gt;0,1,0</a:t>
            </a:r>
            <a:endParaRPr lang="en-GB" dirty="0"/>
          </a:p>
        </p:txBody>
      </p:sp>
      <p:sp>
        <p:nvSpPr>
          <p:cNvPr id="25" name="TextBox 24"/>
          <p:cNvSpPr txBox="1"/>
          <p:nvPr/>
        </p:nvSpPr>
        <p:spPr>
          <a:xfrm>
            <a:off x="5085184" y="5210780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-&gt;0,0,1</a:t>
            </a:r>
            <a:endParaRPr lang="en-GB" dirty="0"/>
          </a:p>
        </p:txBody>
      </p:sp>
      <p:sp>
        <p:nvSpPr>
          <p:cNvPr id="26" name="TextBox 25"/>
          <p:cNvSpPr txBox="1"/>
          <p:nvPr/>
        </p:nvSpPr>
        <p:spPr>
          <a:xfrm>
            <a:off x="3939358" y="2474476"/>
            <a:ext cx="1145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BZ (0,1,-1)</a:t>
            </a:r>
            <a:endParaRPr lang="en-GB" dirty="0"/>
          </a:p>
        </p:txBody>
      </p:sp>
      <p:pic>
        <p:nvPicPr>
          <p:cNvPr id="9229" name="Picture 1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284380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30" name="Picture 14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284380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9" name="TextBox 28"/>
          <p:cNvSpPr txBox="1"/>
          <p:nvPr/>
        </p:nvSpPr>
        <p:spPr>
          <a:xfrm>
            <a:off x="2775749" y="3122548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</a:t>
            </a:r>
            <a:r>
              <a:rPr lang="ru-RU" dirty="0" smtClean="0"/>
              <a:t>1</a:t>
            </a:r>
            <a:r>
              <a:rPr lang="en-GB" dirty="0" smtClean="0"/>
              <a:t>,0,</a:t>
            </a:r>
            <a:r>
              <a:rPr lang="ru-RU" dirty="0" smtClean="0"/>
              <a:t>0</a:t>
            </a:r>
            <a:endParaRPr lang="en-GB" dirty="0"/>
          </a:p>
        </p:txBody>
      </p:sp>
      <p:sp>
        <p:nvSpPr>
          <p:cNvPr id="30" name="TextBox 29"/>
          <p:cNvSpPr txBox="1"/>
          <p:nvPr/>
        </p:nvSpPr>
        <p:spPr>
          <a:xfrm>
            <a:off x="5085184" y="3059832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</a:t>
            </a:r>
            <a:r>
              <a:rPr lang="ru-RU" dirty="0" smtClean="0"/>
              <a:t>0</a:t>
            </a:r>
            <a:r>
              <a:rPr lang="en-GB" dirty="0" smtClean="0"/>
              <a:t>,0,</a:t>
            </a:r>
            <a:r>
              <a:rPr lang="ru-RU" dirty="0" smtClean="0"/>
              <a:t>1</a:t>
            </a:r>
            <a:endParaRPr lang="en-GB" dirty="0"/>
          </a:p>
        </p:txBody>
      </p:sp>
      <p:sp>
        <p:nvSpPr>
          <p:cNvPr id="31" name="TextBox 30"/>
          <p:cNvSpPr txBox="1"/>
          <p:nvPr/>
        </p:nvSpPr>
        <p:spPr>
          <a:xfrm>
            <a:off x="1417955" y="6794956"/>
            <a:ext cx="1075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BZ (0,1,1)</a:t>
            </a:r>
            <a:endParaRPr lang="en-GB" dirty="0"/>
          </a:p>
        </p:txBody>
      </p:sp>
      <p:pic>
        <p:nvPicPr>
          <p:cNvPr id="9231" name="Picture 15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716448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32" name="Picture 16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9120" y="723629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33" name="Picture 17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9360" y="716428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5" name="TextBox 34"/>
          <p:cNvSpPr txBox="1"/>
          <p:nvPr/>
        </p:nvSpPr>
        <p:spPr>
          <a:xfrm>
            <a:off x="404664" y="7524328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-&gt;1,0,0</a:t>
            </a:r>
            <a:endParaRPr lang="en-GB" dirty="0"/>
          </a:p>
        </p:txBody>
      </p:sp>
      <p:sp>
        <p:nvSpPr>
          <p:cNvPr id="36" name="TextBox 35"/>
          <p:cNvSpPr txBox="1"/>
          <p:nvPr/>
        </p:nvSpPr>
        <p:spPr>
          <a:xfrm>
            <a:off x="2708920" y="7461612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-&gt;0,1,0</a:t>
            </a:r>
            <a:endParaRPr lang="en-GB" dirty="0"/>
          </a:p>
        </p:txBody>
      </p:sp>
      <p:sp>
        <p:nvSpPr>
          <p:cNvPr id="37" name="TextBox 36"/>
          <p:cNvSpPr txBox="1"/>
          <p:nvPr/>
        </p:nvSpPr>
        <p:spPr>
          <a:xfrm>
            <a:off x="5013176" y="7452320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-&gt;0,0,1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746859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60848" y="26204"/>
            <a:ext cx="2335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ALL (1,0,0) (</a:t>
            </a:r>
            <a:r>
              <a:rPr lang="en-GB" dirty="0" smtClean="0">
                <a:latin typeface="Symbol" pitchFamily="18" charset="2"/>
              </a:rPr>
              <a:t>G</a:t>
            </a:r>
            <a:r>
              <a:rPr lang="en-GB" dirty="0" smtClean="0"/>
              <a:t>H)  E=400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2784243" y="539552"/>
            <a:ext cx="1145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BZ (1,</a:t>
            </a:r>
            <a:r>
              <a:rPr lang="ru-RU" dirty="0" smtClean="0"/>
              <a:t>-1</a:t>
            </a:r>
            <a:r>
              <a:rPr lang="en-GB" dirty="0" smtClean="0"/>
              <a:t>,</a:t>
            </a:r>
            <a:r>
              <a:rPr lang="ru-RU" dirty="0" smtClean="0"/>
              <a:t>0</a:t>
            </a:r>
            <a:r>
              <a:rPr lang="en-GB" dirty="0" smtClean="0"/>
              <a:t>)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3035545" y="6732040"/>
            <a:ext cx="1075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BZ (1,0,1)</a:t>
            </a:r>
            <a:endParaRPr lang="en-GB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32" y="100760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7156" y="100760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100760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60648" y="1259632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</a:t>
            </a:r>
            <a:r>
              <a:rPr lang="ru-RU" dirty="0" smtClean="0"/>
              <a:t>1</a:t>
            </a:r>
            <a:r>
              <a:rPr lang="en-GB" dirty="0" smtClean="0"/>
              <a:t>,</a:t>
            </a:r>
            <a:r>
              <a:rPr lang="ru-RU" dirty="0" smtClean="0"/>
              <a:t>0</a:t>
            </a:r>
            <a:r>
              <a:rPr lang="en-GB" dirty="0" smtClean="0"/>
              <a:t>,0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2564904" y="1259632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-&gt;0,</a:t>
            </a:r>
            <a:r>
              <a:rPr lang="ru-RU" dirty="0" smtClean="0"/>
              <a:t>1</a:t>
            </a:r>
            <a:r>
              <a:rPr lang="en-GB" dirty="0" smtClean="0"/>
              <a:t>,</a:t>
            </a:r>
            <a:r>
              <a:rPr lang="ru-RU" dirty="0"/>
              <a:t>0</a:t>
            </a:r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4941168" y="1259632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</a:t>
            </a:r>
            <a:r>
              <a:rPr lang="ru-RU" dirty="0" smtClean="0"/>
              <a:t>0</a:t>
            </a:r>
            <a:r>
              <a:rPr lang="en-GB" dirty="0" smtClean="0"/>
              <a:t>,0,</a:t>
            </a:r>
            <a:r>
              <a:rPr lang="ru-RU" dirty="0" smtClean="0"/>
              <a:t>1</a:t>
            </a:r>
            <a:endParaRPr lang="en-GB" dirty="0"/>
          </a:p>
        </p:txBody>
      </p:sp>
      <p:pic>
        <p:nvPicPr>
          <p:cNvPr id="1024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291581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6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6187" y="291581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7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376" y="291581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8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493204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9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493204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50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376" y="493204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 useBgFill="1">
        <p:nvSpPr>
          <p:cNvPr id="5" name="TextBox 4"/>
          <p:cNvSpPr txBox="1"/>
          <p:nvPr/>
        </p:nvSpPr>
        <p:spPr>
          <a:xfrm>
            <a:off x="2894504" y="4788024"/>
            <a:ext cx="1145826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 smtClean="0"/>
              <a:t>BZ (</a:t>
            </a:r>
            <a:r>
              <a:rPr lang="ru-RU" dirty="0"/>
              <a:t>1</a:t>
            </a:r>
            <a:r>
              <a:rPr lang="en-GB" dirty="0" smtClean="0"/>
              <a:t>,0,</a:t>
            </a:r>
            <a:r>
              <a:rPr lang="ru-RU" dirty="0" smtClean="0"/>
              <a:t>-</a:t>
            </a:r>
            <a:r>
              <a:rPr lang="en-GB" dirty="0" smtClean="0"/>
              <a:t>1)</a:t>
            </a:r>
            <a:endParaRPr lang="en-GB" dirty="0"/>
          </a:p>
        </p:txBody>
      </p:sp>
      <p:sp>
        <p:nvSpPr>
          <p:cNvPr id="22" name="TextBox 21"/>
          <p:cNvSpPr txBox="1"/>
          <p:nvPr/>
        </p:nvSpPr>
        <p:spPr>
          <a:xfrm>
            <a:off x="548680" y="5292080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</a:t>
            </a:r>
            <a:r>
              <a:rPr lang="ru-RU" dirty="0" smtClean="0"/>
              <a:t>1</a:t>
            </a:r>
            <a:r>
              <a:rPr lang="en-GB" dirty="0" smtClean="0"/>
              <a:t>,</a:t>
            </a:r>
            <a:r>
              <a:rPr lang="ru-RU" dirty="0"/>
              <a:t>0</a:t>
            </a:r>
            <a:r>
              <a:rPr lang="en-GB" dirty="0" smtClean="0"/>
              <a:t>,0</a:t>
            </a:r>
            <a:endParaRPr lang="en-GB" dirty="0"/>
          </a:p>
        </p:txBody>
      </p:sp>
      <p:sp>
        <p:nvSpPr>
          <p:cNvPr id="23" name="TextBox 22"/>
          <p:cNvSpPr txBox="1"/>
          <p:nvPr/>
        </p:nvSpPr>
        <p:spPr>
          <a:xfrm>
            <a:off x="2852936" y="5292080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</a:t>
            </a:r>
            <a:r>
              <a:rPr lang="ru-RU" dirty="0"/>
              <a:t>0</a:t>
            </a:r>
            <a:r>
              <a:rPr lang="en-GB" dirty="0" smtClean="0"/>
              <a:t>,</a:t>
            </a:r>
            <a:r>
              <a:rPr lang="ru-RU" dirty="0" smtClean="0"/>
              <a:t>1</a:t>
            </a:r>
            <a:r>
              <a:rPr lang="en-GB" dirty="0" smtClean="0"/>
              <a:t>,</a:t>
            </a:r>
            <a:r>
              <a:rPr lang="ru-RU" dirty="0" smtClean="0"/>
              <a:t>0</a:t>
            </a:r>
            <a:endParaRPr lang="en-GB" dirty="0"/>
          </a:p>
        </p:txBody>
      </p:sp>
      <p:sp>
        <p:nvSpPr>
          <p:cNvPr id="24" name="TextBox 23"/>
          <p:cNvSpPr txBox="1"/>
          <p:nvPr/>
        </p:nvSpPr>
        <p:spPr>
          <a:xfrm>
            <a:off x="5229200" y="5292080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</a:t>
            </a:r>
            <a:r>
              <a:rPr lang="ru-RU" dirty="0" smtClean="0"/>
              <a:t>0</a:t>
            </a:r>
            <a:r>
              <a:rPr lang="en-GB" dirty="0" smtClean="0"/>
              <a:t>,0,</a:t>
            </a:r>
            <a:r>
              <a:rPr lang="ru-RU" dirty="0" smtClean="0"/>
              <a:t>1</a:t>
            </a:r>
            <a:endParaRPr lang="en-GB" dirty="0"/>
          </a:p>
        </p:txBody>
      </p:sp>
      <p:sp useBgFill="1">
        <p:nvSpPr>
          <p:cNvPr id="4" name="TextBox 3"/>
          <p:cNvSpPr txBox="1"/>
          <p:nvPr/>
        </p:nvSpPr>
        <p:spPr>
          <a:xfrm>
            <a:off x="2929770" y="2762508"/>
            <a:ext cx="1075294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 smtClean="0"/>
              <a:t>BZ (1,</a:t>
            </a:r>
            <a:r>
              <a:rPr lang="ru-RU" dirty="0" smtClean="0"/>
              <a:t>1</a:t>
            </a:r>
            <a:r>
              <a:rPr lang="en-GB" dirty="0" smtClean="0"/>
              <a:t>,</a:t>
            </a:r>
            <a:r>
              <a:rPr lang="ru-RU" dirty="0" smtClean="0"/>
              <a:t>0</a:t>
            </a:r>
            <a:r>
              <a:rPr lang="en-GB" dirty="0" smtClean="0"/>
              <a:t>)</a:t>
            </a:r>
            <a:endParaRPr lang="en-GB" dirty="0"/>
          </a:p>
        </p:txBody>
      </p:sp>
      <p:pic>
        <p:nvPicPr>
          <p:cNvPr id="10251" name="Picture 11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708818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52" name="Picture 12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5144" y="708818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53" name="Picture 13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376" y="708818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8" name="TextBox 27"/>
          <p:cNvSpPr txBox="1"/>
          <p:nvPr/>
        </p:nvSpPr>
        <p:spPr>
          <a:xfrm>
            <a:off x="413048" y="3194556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</a:t>
            </a:r>
            <a:r>
              <a:rPr lang="ru-RU" dirty="0" smtClean="0"/>
              <a:t>1</a:t>
            </a:r>
            <a:r>
              <a:rPr lang="en-GB" dirty="0" smtClean="0"/>
              <a:t>,</a:t>
            </a:r>
            <a:r>
              <a:rPr lang="ru-RU" dirty="0" smtClean="0"/>
              <a:t>0</a:t>
            </a:r>
            <a:r>
              <a:rPr lang="en-GB" dirty="0" smtClean="0"/>
              <a:t>,0</a:t>
            </a:r>
            <a:endParaRPr lang="en-GB" dirty="0"/>
          </a:p>
        </p:txBody>
      </p:sp>
      <p:sp>
        <p:nvSpPr>
          <p:cNvPr id="29" name="TextBox 28"/>
          <p:cNvSpPr txBox="1"/>
          <p:nvPr/>
        </p:nvSpPr>
        <p:spPr>
          <a:xfrm>
            <a:off x="2717304" y="3194556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-&gt;0,</a:t>
            </a:r>
            <a:r>
              <a:rPr lang="ru-RU" dirty="0" smtClean="0"/>
              <a:t>1</a:t>
            </a:r>
            <a:r>
              <a:rPr lang="en-GB" dirty="0" smtClean="0"/>
              <a:t>,</a:t>
            </a:r>
            <a:r>
              <a:rPr lang="ru-RU" dirty="0"/>
              <a:t>0</a:t>
            </a:r>
            <a:endParaRPr lang="en-GB" dirty="0"/>
          </a:p>
        </p:txBody>
      </p:sp>
      <p:sp>
        <p:nvSpPr>
          <p:cNvPr id="30" name="TextBox 29"/>
          <p:cNvSpPr txBox="1"/>
          <p:nvPr/>
        </p:nvSpPr>
        <p:spPr>
          <a:xfrm>
            <a:off x="5093568" y="3194556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</a:t>
            </a:r>
            <a:r>
              <a:rPr lang="ru-RU" dirty="0" smtClean="0"/>
              <a:t>0</a:t>
            </a:r>
            <a:r>
              <a:rPr lang="en-GB" dirty="0" smtClean="0"/>
              <a:t>,0,</a:t>
            </a:r>
            <a:r>
              <a:rPr lang="ru-RU" dirty="0" smtClean="0"/>
              <a:t>1</a:t>
            </a:r>
            <a:endParaRPr lang="en-GB" dirty="0"/>
          </a:p>
        </p:txBody>
      </p:sp>
      <p:sp>
        <p:nvSpPr>
          <p:cNvPr id="31" name="TextBox 30"/>
          <p:cNvSpPr txBox="1"/>
          <p:nvPr/>
        </p:nvSpPr>
        <p:spPr>
          <a:xfrm>
            <a:off x="565448" y="7380312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</a:t>
            </a:r>
            <a:r>
              <a:rPr lang="ru-RU" dirty="0" smtClean="0"/>
              <a:t>1</a:t>
            </a:r>
            <a:r>
              <a:rPr lang="en-GB" dirty="0" smtClean="0"/>
              <a:t>,</a:t>
            </a:r>
            <a:r>
              <a:rPr lang="ru-RU" dirty="0" smtClean="0"/>
              <a:t>0</a:t>
            </a:r>
            <a:r>
              <a:rPr lang="en-GB" dirty="0" smtClean="0"/>
              <a:t>,0</a:t>
            </a:r>
            <a:endParaRPr lang="en-GB" dirty="0"/>
          </a:p>
        </p:txBody>
      </p:sp>
      <p:sp>
        <p:nvSpPr>
          <p:cNvPr id="32" name="TextBox 31"/>
          <p:cNvSpPr txBox="1"/>
          <p:nvPr/>
        </p:nvSpPr>
        <p:spPr>
          <a:xfrm>
            <a:off x="2869704" y="7380312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-&gt;0,</a:t>
            </a:r>
            <a:r>
              <a:rPr lang="ru-RU" dirty="0" smtClean="0"/>
              <a:t>1</a:t>
            </a:r>
            <a:r>
              <a:rPr lang="en-GB" dirty="0" smtClean="0"/>
              <a:t>,</a:t>
            </a:r>
            <a:r>
              <a:rPr lang="ru-RU" dirty="0"/>
              <a:t>0</a:t>
            </a:r>
            <a:endParaRPr lang="en-GB" dirty="0"/>
          </a:p>
        </p:txBody>
      </p:sp>
      <p:sp>
        <p:nvSpPr>
          <p:cNvPr id="33" name="TextBox 32"/>
          <p:cNvSpPr txBox="1"/>
          <p:nvPr/>
        </p:nvSpPr>
        <p:spPr>
          <a:xfrm>
            <a:off x="5245968" y="7380312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</a:t>
            </a:r>
            <a:r>
              <a:rPr lang="en-GB" dirty="0" smtClean="0"/>
              <a:t>-&gt;</a:t>
            </a:r>
            <a:r>
              <a:rPr lang="ru-RU" dirty="0" smtClean="0"/>
              <a:t>0</a:t>
            </a:r>
            <a:r>
              <a:rPr lang="en-GB" dirty="0" smtClean="0"/>
              <a:t>,0,</a:t>
            </a:r>
            <a:r>
              <a:rPr lang="ru-RU" dirty="0" smtClean="0"/>
              <a:t>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59692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75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96" y="507625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9" name="Picture 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5104" y="248396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8" name="Picture 1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251977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2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6115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3" name="Picture 9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5143" y="6115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4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6115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76" name="Picture 1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1" y="254036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772816" y="35496"/>
            <a:ext cx="2771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ALL (1/2,1/2,0) (</a:t>
            </a:r>
            <a:r>
              <a:rPr lang="en-GB" dirty="0" smtClean="0">
                <a:latin typeface="Symbol" pitchFamily="18" charset="2"/>
              </a:rPr>
              <a:t>GN</a:t>
            </a:r>
            <a:r>
              <a:rPr lang="en-GB" dirty="0" smtClean="0"/>
              <a:t>)  E=</a:t>
            </a:r>
            <a:r>
              <a:rPr lang="ru-RU" dirty="0" smtClean="0"/>
              <a:t>400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599479" y="827584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K-&gt;1,1,0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2905211" y="746284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K-&gt;1,-1,0</a:t>
            </a:r>
            <a:endParaRPr lang="en-GB" dirty="0"/>
          </a:p>
        </p:txBody>
      </p:sp>
      <p:sp useBgFill="1">
        <p:nvSpPr>
          <p:cNvPr id="6" name="TextBox 5"/>
          <p:cNvSpPr txBox="1"/>
          <p:nvPr/>
        </p:nvSpPr>
        <p:spPr>
          <a:xfrm>
            <a:off x="5281475" y="827584"/>
            <a:ext cx="102784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 smtClean="0"/>
              <a:t>K-&gt;-1,1,0</a:t>
            </a:r>
            <a:endParaRPr lang="en-GB" dirty="0"/>
          </a:p>
        </p:txBody>
      </p:sp>
      <p:sp useBgFill="1">
        <p:nvSpPr>
          <p:cNvPr id="10" name="TextBox 9"/>
          <p:cNvSpPr txBox="1"/>
          <p:nvPr/>
        </p:nvSpPr>
        <p:spPr>
          <a:xfrm>
            <a:off x="2224542" y="323528"/>
            <a:ext cx="1004762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 smtClean="0"/>
              <a:t>BZ -2,0,0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909983" y="287747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K-&gt;0,1,1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2867781" y="2771800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K-&gt;0,1,-1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5123189" y="2843808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K-&gt;0,-1,1</a:t>
            </a:r>
            <a:endParaRPr lang="en-GB" dirty="0"/>
          </a:p>
        </p:txBody>
      </p:sp>
      <p:sp useBgFill="1">
        <p:nvSpPr>
          <p:cNvPr id="17" name="TextBox 16"/>
          <p:cNvSpPr txBox="1"/>
          <p:nvPr/>
        </p:nvSpPr>
        <p:spPr>
          <a:xfrm>
            <a:off x="2387636" y="4427984"/>
            <a:ext cx="1004762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GB" dirty="0" smtClean="0"/>
              <a:t>BZ 0,-2,0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164044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2378" y="26204"/>
            <a:ext cx="4957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NH Some (1/2,1/2,0)-&gt;(1,0,0), Brag at 0.707  E=400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664344" y="467544"/>
            <a:ext cx="2310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BZ </a:t>
            </a:r>
            <a:r>
              <a:rPr lang="en-GB" dirty="0"/>
              <a:t>0,-</a:t>
            </a:r>
            <a:r>
              <a:rPr lang="en-GB" dirty="0" smtClean="0"/>
              <a:t>2,0; edge (-1,0,1)</a:t>
            </a:r>
            <a:endParaRPr lang="en-GB" dirty="0"/>
          </a:p>
        </p:txBody>
      </p:sp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720" y="76914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4984" y="89959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134335" y="530260"/>
            <a:ext cx="2934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BZ </a:t>
            </a:r>
            <a:r>
              <a:rPr lang="en-GB" dirty="0"/>
              <a:t>0,-</a:t>
            </a:r>
            <a:r>
              <a:rPr lang="en-GB" dirty="0" smtClean="0"/>
              <a:t>2,0; edge (1,1,0) –BUG?</a:t>
            </a:r>
            <a:endParaRPr lang="en-GB" dirty="0"/>
          </a:p>
        </p:txBody>
      </p:sp>
      <p:pic>
        <p:nvPicPr>
          <p:cNvPr id="1229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88" y="291581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764704" y="2546484"/>
            <a:ext cx="2240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BZ 2,0,0; edge (-1,1,0)</a:t>
            </a:r>
            <a:endParaRPr lang="en-GB" dirty="0"/>
          </a:p>
        </p:txBody>
      </p:sp>
      <p:pic>
        <p:nvPicPr>
          <p:cNvPr id="12295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5975" y="2917949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3276875" y="2627784"/>
            <a:ext cx="2451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BZ -1,-1,0; edge (-1,0,-1)</a:t>
            </a:r>
            <a:endParaRPr lang="en-GB" dirty="0"/>
          </a:p>
        </p:txBody>
      </p:sp>
      <p:pic>
        <p:nvPicPr>
          <p:cNvPr id="12296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922" y="1092200"/>
            <a:ext cx="5334000" cy="4000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7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728" y="1475656"/>
            <a:ext cx="5334000" cy="4000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72078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677424"/>
          </a:xfrm>
        </p:spPr>
        <p:txBody>
          <a:bodyPr>
            <a:normAutofit/>
          </a:bodyPr>
          <a:lstStyle/>
          <a:p>
            <a:r>
              <a:rPr lang="en-GB" sz="2800" dirty="0"/>
              <a:t>Ei400 </a:t>
            </a:r>
            <a:r>
              <a:rPr lang="en-GB" sz="2800" dirty="0" err="1"/>
              <a:t>vs</a:t>
            </a:r>
            <a:r>
              <a:rPr lang="en-GB" sz="2800" dirty="0"/>
              <a:t> Ei800 &lt;0,1,0&gt; (</a:t>
            </a:r>
            <a:r>
              <a:rPr lang="en-GB" sz="2800" dirty="0">
                <a:latin typeface="Symbol" pitchFamily="18" charset="2"/>
              </a:rPr>
              <a:t>G</a:t>
            </a:r>
            <a:r>
              <a:rPr lang="en-GB" sz="2800" dirty="0"/>
              <a:t>H)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08" y="1259632"/>
            <a:ext cx="3606316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2976" y="1259632"/>
            <a:ext cx="3606316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9028" y="4427984"/>
            <a:ext cx="3606316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72542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656" y="107504"/>
            <a:ext cx="6172200" cy="360040"/>
          </a:xfrm>
        </p:spPr>
        <p:txBody>
          <a:bodyPr>
            <a:normAutofit fontScale="90000"/>
          </a:bodyPr>
          <a:lstStyle/>
          <a:p>
            <a:r>
              <a:rPr lang="en-GB" dirty="0" err="1" smtClean="0"/>
              <a:t>Spurion</a:t>
            </a:r>
            <a:r>
              <a:rPr lang="en-GB" dirty="0" smtClean="0"/>
              <a:t>?</a:t>
            </a:r>
            <a:endParaRPr lang="en-GB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83568"/>
            <a:ext cx="3606316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528" y="3563888"/>
            <a:ext cx="3606316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196" y="6156176"/>
            <a:ext cx="3606316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7060" y="611560"/>
            <a:ext cx="3606316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63060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181480"/>
          </a:xfrm>
        </p:spPr>
        <p:txBody>
          <a:bodyPr/>
          <a:lstStyle/>
          <a:p>
            <a:r>
              <a:rPr lang="en-GB" dirty="0" smtClean="0"/>
              <a:t>&lt;1,0,0&gt; (</a:t>
            </a:r>
            <a:r>
              <a:rPr lang="en-GB" dirty="0" smtClean="0">
                <a:latin typeface="Symbol" pitchFamily="18" charset="2"/>
              </a:rPr>
              <a:t>G</a:t>
            </a:r>
            <a:r>
              <a:rPr lang="en-GB" dirty="0" smtClean="0"/>
              <a:t>H)</a:t>
            </a: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944" y="1475656"/>
            <a:ext cx="4611216" cy="3458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076056"/>
            <a:ext cx="3744416" cy="2808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845" y="5214050"/>
            <a:ext cx="2763011" cy="2532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22226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150160"/>
            <a:ext cx="6172200" cy="245376"/>
          </a:xfrm>
        </p:spPr>
        <p:txBody>
          <a:bodyPr>
            <a:normAutofit fontScale="90000"/>
          </a:bodyPr>
          <a:lstStyle/>
          <a:p>
            <a:r>
              <a:rPr lang="en-GB" sz="3600" dirty="0" smtClean="0"/>
              <a:t>&lt;1,0,0</a:t>
            </a:r>
            <a:r>
              <a:rPr lang="en-GB" sz="3600" dirty="0"/>
              <a:t>&gt; </a:t>
            </a:r>
            <a:r>
              <a:rPr lang="en-GB" sz="3600" dirty="0" smtClean="0"/>
              <a:t>(</a:t>
            </a:r>
            <a:r>
              <a:rPr lang="en-GB" sz="3600" dirty="0">
                <a:latin typeface="Symbol" pitchFamily="18" charset="2"/>
              </a:rPr>
              <a:t>G</a:t>
            </a:r>
            <a:r>
              <a:rPr lang="en-GB" sz="3600" dirty="0"/>
              <a:t>H)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000" y="467544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603" y="539552"/>
            <a:ext cx="242724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604" y="2556016"/>
            <a:ext cx="242724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696" y="2555776"/>
            <a:ext cx="242724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696" y="4572000"/>
            <a:ext cx="242724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695" y="6732000"/>
            <a:ext cx="242724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7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602" y="4644008"/>
            <a:ext cx="242724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6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9040" y="6732480"/>
            <a:ext cx="2427245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251916" y="2699792"/>
            <a:ext cx="13129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=401,[1,y,0]</a:t>
            </a:r>
            <a:endParaRPr lang="en-GB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4077072" y="3808671"/>
            <a:ext cx="12969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=787,[x,y,0]</a:t>
            </a:r>
          </a:p>
          <a:p>
            <a:r>
              <a:rPr lang="en-GB" sz="1600" dirty="0" smtClean="0"/>
              <a:t>[150-160]</a:t>
            </a:r>
            <a:endParaRPr lang="en-GB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1268760" y="755576"/>
            <a:ext cx="13129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=401,[1,y,0]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572202" y="5292080"/>
            <a:ext cx="12969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=401,[x,y,0]</a:t>
            </a:r>
          </a:p>
          <a:p>
            <a:r>
              <a:rPr lang="en-GB" sz="1600" dirty="0" smtClean="0"/>
              <a:t>[110-120]</a:t>
            </a:r>
            <a:endParaRPr lang="en-GB" sz="1600" dirty="0"/>
          </a:p>
        </p:txBody>
      </p:sp>
      <p:sp>
        <p:nvSpPr>
          <p:cNvPr id="17" name="TextBox 16"/>
          <p:cNvSpPr txBox="1"/>
          <p:nvPr/>
        </p:nvSpPr>
        <p:spPr>
          <a:xfrm>
            <a:off x="3724602" y="7299593"/>
            <a:ext cx="12969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=401,[x,y,0]</a:t>
            </a:r>
          </a:p>
          <a:p>
            <a:r>
              <a:rPr lang="en-GB" sz="1600" dirty="0" smtClean="0"/>
              <a:t>[120-130]</a:t>
            </a:r>
            <a:endParaRPr lang="en-GB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1164565" y="6876256"/>
            <a:ext cx="14171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=1371,[1,y,0]</a:t>
            </a:r>
          </a:p>
          <a:p>
            <a:endParaRPr lang="en-GB" sz="1600" dirty="0"/>
          </a:p>
        </p:txBody>
      </p:sp>
      <p:sp>
        <p:nvSpPr>
          <p:cNvPr id="19" name="TextBox 18"/>
          <p:cNvSpPr txBox="1"/>
          <p:nvPr/>
        </p:nvSpPr>
        <p:spPr>
          <a:xfrm>
            <a:off x="980728" y="4788024"/>
            <a:ext cx="13129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=787,[1,y,0]</a:t>
            </a:r>
          </a:p>
          <a:p>
            <a:endParaRPr lang="en-GB" sz="1600" dirty="0"/>
          </a:p>
        </p:txBody>
      </p:sp>
      <p:sp>
        <p:nvSpPr>
          <p:cNvPr id="20" name="TextBox 19"/>
          <p:cNvSpPr txBox="1"/>
          <p:nvPr/>
        </p:nvSpPr>
        <p:spPr>
          <a:xfrm>
            <a:off x="4004250" y="1259632"/>
            <a:ext cx="12969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 smtClean="0"/>
              <a:t>Ei</a:t>
            </a:r>
            <a:r>
              <a:rPr lang="en-GB" sz="1600" dirty="0" smtClean="0"/>
              <a:t>=401,[x,y,0]</a:t>
            </a:r>
          </a:p>
          <a:p>
            <a:r>
              <a:rPr lang="en-GB" sz="1600" dirty="0" smtClean="0"/>
              <a:t>[150-160]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48380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714" y="467545"/>
            <a:ext cx="4785517" cy="1872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530996" y="611560"/>
            <a:ext cx="2182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=400meV, </a:t>
            </a:r>
            <a:r>
              <a:rPr lang="en-GB" dirty="0" smtClean="0"/>
              <a:t>monitors</a:t>
            </a:r>
            <a:endParaRPr lang="en-GB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200" y="4355976"/>
            <a:ext cx="4896544" cy="2259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261642" y="4788024"/>
            <a:ext cx="2182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=787meV, </a:t>
            </a:r>
            <a:r>
              <a:rPr lang="en-GB" dirty="0" smtClean="0"/>
              <a:t>monitors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124744" y="242228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5000mEv</a:t>
            </a:r>
            <a:endParaRPr lang="en-GB" dirty="0"/>
          </a:p>
        </p:txBody>
      </p:sp>
      <p:cxnSp>
        <p:nvCxnSpPr>
          <p:cNvPr id="6" name="Straight Arrow Connector 5"/>
          <p:cNvCxnSpPr>
            <a:stCxn id="4" idx="2"/>
          </p:cNvCxnSpPr>
          <p:nvPr/>
        </p:nvCxnSpPr>
        <p:spPr>
          <a:xfrm flipH="1">
            <a:off x="1556792" y="611560"/>
            <a:ext cx="144016" cy="6480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034806" y="1138643"/>
            <a:ext cx="966931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smtClean="0"/>
              <a:t>400meV</a:t>
            </a:r>
            <a:endParaRPr lang="en-GB" dirty="0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2636912" y="1507975"/>
            <a:ext cx="397894" cy="32772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3933056" y="1475656"/>
            <a:ext cx="216024" cy="457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588" y="2411760"/>
            <a:ext cx="4955234" cy="1872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329" y="6732238"/>
            <a:ext cx="5364286" cy="2136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3735" y="916152"/>
            <a:ext cx="2368352" cy="1999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068" y="5631798"/>
            <a:ext cx="2448300" cy="1968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/>
          <p:cNvCxnSpPr/>
          <p:nvPr/>
        </p:nvCxnSpPr>
        <p:spPr>
          <a:xfrm>
            <a:off x="4869160" y="1907704"/>
            <a:ext cx="13681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661248" y="1907704"/>
            <a:ext cx="0" cy="7200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5733256" y="1763688"/>
            <a:ext cx="0" cy="8640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941168" y="1043608"/>
            <a:ext cx="14099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/>
              <a:t>DE~10mEv=2.5%</a:t>
            </a:r>
            <a:endParaRPr lang="en-GB" sz="1400" dirty="0"/>
          </a:p>
        </p:txBody>
      </p:sp>
      <p:cxnSp>
        <p:nvCxnSpPr>
          <p:cNvPr id="24" name="Straight Connector 23"/>
          <p:cNvCxnSpPr>
            <a:endCxn id="1032" idx="3"/>
          </p:cNvCxnSpPr>
          <p:nvPr/>
        </p:nvCxnSpPr>
        <p:spPr>
          <a:xfrm>
            <a:off x="4365104" y="6615918"/>
            <a:ext cx="212426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608800" y="6615918"/>
            <a:ext cx="0" cy="7643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680800" y="6615918"/>
            <a:ext cx="0" cy="7643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5331430" y="5652120"/>
            <a:ext cx="14099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latin typeface="Symbol" pitchFamily="18" charset="2"/>
              </a:rPr>
              <a:t>D</a:t>
            </a:r>
            <a:r>
              <a:rPr lang="en-GB" sz="1400" dirty="0" smtClean="0"/>
              <a:t>E~20mEv=2.5%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326768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441" y="477451"/>
            <a:ext cx="2311526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9439" y="469414"/>
            <a:ext cx="231152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720" y="4587324"/>
            <a:ext cx="231152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826" y="2555536"/>
            <a:ext cx="231152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9439" y="4669374"/>
            <a:ext cx="231152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9439" y="2509891"/>
            <a:ext cx="231152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3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204" y="6804008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4" name="Picture 1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5202" y="6829891"/>
            <a:ext cx="2880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08720" y="125706"/>
            <a:ext cx="4473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Point N -- &lt;1/2,1/2,0&gt;  = &lt;1,1,0&gt; in 3.096a^-1 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260648" y="2915816"/>
            <a:ext cx="8162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  <a:p>
            <a:r>
              <a:rPr lang="en-GB" dirty="0" smtClean="0"/>
              <a:t>e=200</a:t>
            </a:r>
            <a:endParaRPr lang="en-GB" dirty="0" smtClean="0"/>
          </a:p>
          <a:p>
            <a:r>
              <a:rPr lang="en-GB" dirty="0"/>
              <a:t> </a:t>
            </a:r>
            <a:r>
              <a:rPr lang="en-GB" dirty="0" smtClean="0"/>
              <a:t>  </a:t>
            </a:r>
            <a:r>
              <a:rPr lang="en-GB" dirty="0" smtClean="0"/>
              <a:t>+50</a:t>
            </a:r>
            <a:endParaRPr lang="en-GB" dirty="0"/>
          </a:p>
        </p:txBody>
      </p:sp>
      <p:sp>
        <p:nvSpPr>
          <p:cNvPr id="17" name="TextBox 16"/>
          <p:cNvSpPr txBox="1"/>
          <p:nvPr/>
        </p:nvSpPr>
        <p:spPr>
          <a:xfrm>
            <a:off x="260648" y="5149805"/>
            <a:ext cx="8162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</a:p>
          <a:p>
            <a:r>
              <a:rPr lang="en-GB" dirty="0" smtClean="0"/>
              <a:t>e=250</a:t>
            </a:r>
            <a:endParaRPr lang="en-GB" dirty="0" smtClean="0"/>
          </a:p>
          <a:p>
            <a:r>
              <a:rPr lang="en-GB" dirty="0"/>
              <a:t> </a:t>
            </a:r>
            <a:r>
              <a:rPr lang="en-GB" dirty="0" smtClean="0"/>
              <a:t>   </a:t>
            </a:r>
            <a:r>
              <a:rPr lang="en-GB" dirty="0" smtClean="0"/>
              <a:t>+50</a:t>
            </a:r>
            <a:endParaRPr lang="en-GB" dirty="0"/>
          </a:p>
        </p:txBody>
      </p:sp>
      <p:sp>
        <p:nvSpPr>
          <p:cNvPr id="18" name="TextBox 17"/>
          <p:cNvSpPr txBox="1"/>
          <p:nvPr/>
        </p:nvSpPr>
        <p:spPr>
          <a:xfrm>
            <a:off x="214171" y="7670085"/>
            <a:ext cx="8162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</a:p>
          <a:p>
            <a:r>
              <a:rPr lang="en-GB" dirty="0" smtClean="0"/>
              <a:t>e=300</a:t>
            </a:r>
            <a:endParaRPr lang="en-GB" dirty="0" smtClean="0"/>
          </a:p>
          <a:p>
            <a:r>
              <a:rPr lang="en-GB" dirty="0"/>
              <a:t> </a:t>
            </a:r>
            <a:r>
              <a:rPr lang="en-GB" dirty="0" smtClean="0"/>
              <a:t>   </a:t>
            </a:r>
            <a:r>
              <a:rPr lang="en-GB" dirty="0" smtClean="0"/>
              <a:t>+50</a:t>
            </a:r>
            <a:endParaRPr lang="en-GB" dirty="0"/>
          </a:p>
        </p:txBody>
      </p:sp>
      <p:sp>
        <p:nvSpPr>
          <p:cNvPr id="6" name="Oval 5"/>
          <p:cNvSpPr/>
          <p:nvPr/>
        </p:nvSpPr>
        <p:spPr>
          <a:xfrm>
            <a:off x="4694191" y="3150888"/>
            <a:ext cx="216024" cy="216384"/>
          </a:xfrm>
          <a:prstGeom prst="ellipse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/>
          <p:cNvSpPr/>
          <p:nvPr/>
        </p:nvSpPr>
        <p:spPr>
          <a:xfrm>
            <a:off x="4982223" y="3448084"/>
            <a:ext cx="216024" cy="216384"/>
          </a:xfrm>
          <a:prstGeom prst="ellipse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/>
          <p:cNvSpPr/>
          <p:nvPr/>
        </p:nvSpPr>
        <p:spPr>
          <a:xfrm>
            <a:off x="4696572" y="3445703"/>
            <a:ext cx="216024" cy="216384"/>
          </a:xfrm>
          <a:prstGeom prst="ellipse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>
            <a:off x="4802203" y="2699792"/>
            <a:ext cx="0" cy="17281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293096" y="3261461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5090320" y="2699792"/>
            <a:ext cx="0" cy="17281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293096" y="3555004"/>
            <a:ext cx="1008112" cy="17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133353" y="7448226"/>
            <a:ext cx="9332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=1371</a:t>
            </a:r>
          </a:p>
          <a:p>
            <a:r>
              <a:rPr lang="en-GB" dirty="0" smtClean="0"/>
              <a:t>e=300</a:t>
            </a:r>
            <a:endParaRPr lang="en-GB" dirty="0" smtClean="0"/>
          </a:p>
          <a:p>
            <a:r>
              <a:rPr lang="en-GB" dirty="0"/>
              <a:t> </a:t>
            </a:r>
            <a:r>
              <a:rPr lang="en-GB" dirty="0" smtClean="0"/>
              <a:t>   </a:t>
            </a:r>
            <a:r>
              <a:rPr lang="en-GB" dirty="0" smtClean="0"/>
              <a:t>+50</a:t>
            </a:r>
            <a:endParaRPr lang="en-GB" dirty="0"/>
          </a:p>
        </p:txBody>
      </p:sp>
      <p:sp>
        <p:nvSpPr>
          <p:cNvPr id="23" name="TextBox 22"/>
          <p:cNvSpPr txBox="1"/>
          <p:nvPr/>
        </p:nvSpPr>
        <p:spPr>
          <a:xfrm>
            <a:off x="3220247" y="5110559"/>
            <a:ext cx="9332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=1371</a:t>
            </a:r>
          </a:p>
          <a:p>
            <a:r>
              <a:rPr lang="en-GB" dirty="0" smtClean="0"/>
              <a:t>e=250</a:t>
            </a:r>
            <a:endParaRPr lang="en-GB" dirty="0" smtClean="0"/>
          </a:p>
          <a:p>
            <a:r>
              <a:rPr lang="en-GB" dirty="0"/>
              <a:t> </a:t>
            </a:r>
            <a:r>
              <a:rPr lang="en-GB" dirty="0" smtClean="0"/>
              <a:t>   </a:t>
            </a:r>
            <a:r>
              <a:rPr lang="en-GB" dirty="0" smtClean="0"/>
              <a:t>+50</a:t>
            </a:r>
            <a:endParaRPr lang="en-GB" dirty="0"/>
          </a:p>
        </p:txBody>
      </p:sp>
      <p:sp>
        <p:nvSpPr>
          <p:cNvPr id="24" name="TextBox 23"/>
          <p:cNvSpPr txBox="1"/>
          <p:nvPr/>
        </p:nvSpPr>
        <p:spPr>
          <a:xfrm>
            <a:off x="3212976" y="2928590"/>
            <a:ext cx="9332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=1371</a:t>
            </a:r>
          </a:p>
          <a:p>
            <a:r>
              <a:rPr lang="en-GB" dirty="0" smtClean="0"/>
              <a:t>e=200</a:t>
            </a:r>
            <a:endParaRPr lang="en-GB" dirty="0" smtClean="0"/>
          </a:p>
          <a:p>
            <a:r>
              <a:rPr lang="en-GB" dirty="0"/>
              <a:t> </a:t>
            </a:r>
            <a:r>
              <a:rPr lang="en-GB" dirty="0" smtClean="0"/>
              <a:t>   </a:t>
            </a:r>
            <a:r>
              <a:rPr lang="en-GB" dirty="0" smtClean="0"/>
              <a:t>+50</a:t>
            </a:r>
            <a:endParaRPr lang="en-GB" dirty="0"/>
          </a:p>
        </p:txBody>
      </p:sp>
      <p:sp>
        <p:nvSpPr>
          <p:cNvPr id="25" name="TextBox 24"/>
          <p:cNvSpPr txBox="1"/>
          <p:nvPr/>
        </p:nvSpPr>
        <p:spPr>
          <a:xfrm>
            <a:off x="3068960" y="746621"/>
            <a:ext cx="9332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=1371</a:t>
            </a:r>
          </a:p>
          <a:p>
            <a:r>
              <a:rPr lang="en-GB" dirty="0" smtClean="0"/>
              <a:t>1+x,1-y</a:t>
            </a:r>
            <a:endParaRPr lang="en-GB" dirty="0"/>
          </a:p>
        </p:txBody>
      </p:sp>
      <p:sp>
        <p:nvSpPr>
          <p:cNvPr id="26" name="TextBox 25"/>
          <p:cNvSpPr txBox="1"/>
          <p:nvPr/>
        </p:nvSpPr>
        <p:spPr>
          <a:xfrm>
            <a:off x="44624" y="827584"/>
            <a:ext cx="10241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</a:p>
          <a:p>
            <a:r>
              <a:rPr lang="en-GB" dirty="0" smtClean="0"/>
              <a:t>1+x,1-y,0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9555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893448"/>
          </a:xfrm>
        </p:spPr>
        <p:txBody>
          <a:bodyPr/>
          <a:lstStyle/>
          <a:p>
            <a:r>
              <a:rPr lang="en-GB" dirty="0" smtClean="0"/>
              <a:t>Phonons &lt;111&gt;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727" y="1080406"/>
            <a:ext cx="4559241" cy="3330492"/>
          </a:xfrm>
          <a:prstGeom prst="rect">
            <a:avLst/>
          </a:prstGeom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248" y="4401338"/>
            <a:ext cx="4248472" cy="43030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74984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81390</TotalTime>
  <Words>751</Words>
  <Application>Microsoft Office PowerPoint</Application>
  <PresentationFormat>On-screen Show (4:3)</PresentationFormat>
  <Paragraphs>190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Incomplete alignment</vt:lpstr>
      <vt:lpstr>Ei400 vs Ei800 &lt;0,1,0&gt; (GH)</vt:lpstr>
      <vt:lpstr>Ei400 vs Ei800 &lt;0,1,0&gt; (GH)</vt:lpstr>
      <vt:lpstr>Spurion?</vt:lpstr>
      <vt:lpstr>&lt;1,0,0&gt; (GH)</vt:lpstr>
      <vt:lpstr>&lt;1,0,0&gt; (GH)</vt:lpstr>
      <vt:lpstr>PowerPoint Presentation</vt:lpstr>
      <vt:lpstr>PowerPoint Presentation</vt:lpstr>
      <vt:lpstr>Phonons &lt;111&gt;</vt:lpstr>
      <vt:lpstr>P-N?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Incomplete alignment</dc:title>
  <dc:creator>Buts, Alex (STFC,RAL,ISIS)</dc:creator>
  <cp:lastModifiedBy>Buts, Alex (STFC,RAL,ISIS)</cp:lastModifiedBy>
  <cp:revision>142</cp:revision>
  <dcterms:created xsi:type="dcterms:W3CDTF">2013-02-18T14:14:09Z</dcterms:created>
  <dcterms:modified xsi:type="dcterms:W3CDTF">2013-04-28T21:25:20Z</dcterms:modified>
</cp:coreProperties>
</file>